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0"/>
  </p:handoutMasterIdLst>
  <p:sldIdLst>
    <p:sldId id="256" r:id="rId2"/>
    <p:sldId id="257" r:id="rId3"/>
    <p:sldId id="289" r:id="rId4"/>
    <p:sldId id="258" r:id="rId5"/>
    <p:sldId id="259" r:id="rId6"/>
    <p:sldId id="260" r:id="rId7"/>
    <p:sldId id="261" r:id="rId8"/>
    <p:sldId id="262" r:id="rId9"/>
    <p:sldId id="290" r:id="rId10"/>
    <p:sldId id="263" r:id="rId11"/>
    <p:sldId id="264" r:id="rId12"/>
    <p:sldId id="266" r:id="rId13"/>
    <p:sldId id="267" r:id="rId14"/>
    <p:sldId id="265" r:id="rId15"/>
    <p:sldId id="296" r:id="rId16"/>
    <p:sldId id="295" r:id="rId17"/>
    <p:sldId id="286" r:id="rId18"/>
    <p:sldId id="269" r:id="rId19"/>
    <p:sldId id="287" r:id="rId20"/>
    <p:sldId id="270" r:id="rId21"/>
    <p:sldId id="271" r:id="rId22"/>
    <p:sldId id="272" r:id="rId23"/>
    <p:sldId id="291" r:id="rId24"/>
    <p:sldId id="273" r:id="rId25"/>
    <p:sldId id="292" r:id="rId26"/>
    <p:sldId id="274" r:id="rId27"/>
    <p:sldId id="275" r:id="rId28"/>
    <p:sldId id="293" r:id="rId29"/>
    <p:sldId id="276" r:id="rId30"/>
    <p:sldId id="277" r:id="rId31"/>
    <p:sldId id="278" r:id="rId32"/>
    <p:sldId id="279" r:id="rId33"/>
    <p:sldId id="280" r:id="rId34"/>
    <p:sldId id="294" r:id="rId35"/>
    <p:sldId id="281" r:id="rId36"/>
    <p:sldId id="282" r:id="rId37"/>
    <p:sldId id="283" r:id="rId38"/>
    <p:sldId id="284" r:id="rId39"/>
  </p:sldIdLst>
  <p:sldSz cx="9144000" cy="6858000" type="screen4x3"/>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30"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5659" cy="496411"/>
          </a:xfrm>
          <a:prstGeom prst="rect">
            <a:avLst/>
          </a:prstGeom>
        </p:spPr>
        <p:txBody>
          <a:bodyPr vert="horz" lIns="90990" tIns="45496" rIns="90990" bIns="45496" rtlCol="0"/>
          <a:lstStyle>
            <a:lvl1pPr algn="l">
              <a:defRPr sz="1200"/>
            </a:lvl1pPr>
          </a:lstStyle>
          <a:p>
            <a:endParaRPr lang="de-AT"/>
          </a:p>
        </p:txBody>
      </p:sp>
      <p:sp>
        <p:nvSpPr>
          <p:cNvPr id="3" name="Datumsplatzhalter 2"/>
          <p:cNvSpPr>
            <a:spLocks noGrp="1"/>
          </p:cNvSpPr>
          <p:nvPr>
            <p:ph type="dt" sz="quarter" idx="1"/>
          </p:nvPr>
        </p:nvSpPr>
        <p:spPr>
          <a:xfrm>
            <a:off x="3850444" y="1"/>
            <a:ext cx="2945659" cy="496411"/>
          </a:xfrm>
          <a:prstGeom prst="rect">
            <a:avLst/>
          </a:prstGeom>
        </p:spPr>
        <p:txBody>
          <a:bodyPr vert="horz" lIns="90990" tIns="45496" rIns="90990" bIns="45496" rtlCol="0"/>
          <a:lstStyle>
            <a:lvl1pPr algn="r">
              <a:defRPr sz="1200"/>
            </a:lvl1pPr>
          </a:lstStyle>
          <a:p>
            <a:fld id="{FF30EB40-4F41-4BB7-AB9B-7EB43CB8F33C}" type="datetimeFigureOut">
              <a:rPr lang="de-AT" smtClean="0"/>
              <a:t>05.12.2013</a:t>
            </a:fld>
            <a:endParaRPr lang="de-AT"/>
          </a:p>
        </p:txBody>
      </p:sp>
      <p:sp>
        <p:nvSpPr>
          <p:cNvPr id="4" name="Fußzeilenplatzhalter 3"/>
          <p:cNvSpPr>
            <a:spLocks noGrp="1"/>
          </p:cNvSpPr>
          <p:nvPr>
            <p:ph type="ftr" sz="quarter" idx="2"/>
          </p:nvPr>
        </p:nvSpPr>
        <p:spPr>
          <a:xfrm>
            <a:off x="0" y="9430092"/>
            <a:ext cx="2945659" cy="496411"/>
          </a:xfrm>
          <a:prstGeom prst="rect">
            <a:avLst/>
          </a:prstGeom>
        </p:spPr>
        <p:txBody>
          <a:bodyPr vert="horz" lIns="90990" tIns="45496" rIns="90990" bIns="45496" rtlCol="0" anchor="b"/>
          <a:lstStyle>
            <a:lvl1pPr algn="l">
              <a:defRPr sz="1200"/>
            </a:lvl1pPr>
          </a:lstStyle>
          <a:p>
            <a:endParaRPr lang="de-AT"/>
          </a:p>
        </p:txBody>
      </p:sp>
      <p:sp>
        <p:nvSpPr>
          <p:cNvPr id="5" name="Foliennummernplatzhalter 4"/>
          <p:cNvSpPr>
            <a:spLocks noGrp="1"/>
          </p:cNvSpPr>
          <p:nvPr>
            <p:ph type="sldNum" sz="quarter" idx="3"/>
          </p:nvPr>
        </p:nvSpPr>
        <p:spPr>
          <a:xfrm>
            <a:off x="3850444" y="9430092"/>
            <a:ext cx="2945659" cy="496411"/>
          </a:xfrm>
          <a:prstGeom prst="rect">
            <a:avLst/>
          </a:prstGeom>
        </p:spPr>
        <p:txBody>
          <a:bodyPr vert="horz" lIns="90990" tIns="45496" rIns="90990" bIns="45496" rtlCol="0" anchor="b"/>
          <a:lstStyle>
            <a:lvl1pPr algn="r">
              <a:defRPr sz="1200"/>
            </a:lvl1pPr>
          </a:lstStyle>
          <a:p>
            <a:fld id="{5395BBE9-05FC-4CAE-BB08-6E738649850D}" type="slidenum">
              <a:rPr lang="de-AT" smtClean="0"/>
              <a:t>‹Nr.›</a:t>
            </a:fld>
            <a:endParaRPr lang="de-AT"/>
          </a:p>
        </p:txBody>
      </p:sp>
    </p:spTree>
    <p:extLst>
      <p:ext uri="{BB962C8B-B14F-4D97-AF65-F5344CB8AC3E}">
        <p14:creationId xmlns:p14="http://schemas.microsoft.com/office/powerpoint/2010/main" val="14198939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4CD2DAA8-A64A-4506-B1C6-6F6E6EFD8792}" type="datetimeFigureOut">
              <a:rPr lang="de-AT" smtClean="0"/>
              <a:t>05.12.2013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2B0ADFBF-DCC7-44A7-8E4C-B7FD95C104AE}" type="slidenum">
              <a:rPr lang="de-AT" smtClean="0"/>
              <a:t>‹Nr.›</a:t>
            </a:fld>
            <a:endParaRPr lang="de-AT"/>
          </a:p>
        </p:txBody>
      </p:sp>
    </p:spTree>
    <p:extLst>
      <p:ext uri="{BB962C8B-B14F-4D97-AF65-F5344CB8AC3E}">
        <p14:creationId xmlns:p14="http://schemas.microsoft.com/office/powerpoint/2010/main" val="3262990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4CD2DAA8-A64A-4506-B1C6-6F6E6EFD8792}" type="datetimeFigureOut">
              <a:rPr lang="de-AT" smtClean="0"/>
              <a:t>05.12.2013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2B0ADFBF-DCC7-44A7-8E4C-B7FD95C104AE}" type="slidenum">
              <a:rPr lang="de-AT" smtClean="0"/>
              <a:t>‹Nr.›</a:t>
            </a:fld>
            <a:endParaRPr lang="de-AT"/>
          </a:p>
        </p:txBody>
      </p:sp>
    </p:spTree>
    <p:extLst>
      <p:ext uri="{BB962C8B-B14F-4D97-AF65-F5344CB8AC3E}">
        <p14:creationId xmlns:p14="http://schemas.microsoft.com/office/powerpoint/2010/main" val="215901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4CD2DAA8-A64A-4506-B1C6-6F6E6EFD8792}" type="datetimeFigureOut">
              <a:rPr lang="de-AT" smtClean="0"/>
              <a:t>05.12.2013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2B0ADFBF-DCC7-44A7-8E4C-B7FD95C104AE}" type="slidenum">
              <a:rPr lang="de-AT" smtClean="0"/>
              <a:t>‹Nr.›</a:t>
            </a:fld>
            <a:endParaRPr lang="de-AT"/>
          </a:p>
        </p:txBody>
      </p:sp>
    </p:spTree>
    <p:extLst>
      <p:ext uri="{BB962C8B-B14F-4D97-AF65-F5344CB8AC3E}">
        <p14:creationId xmlns:p14="http://schemas.microsoft.com/office/powerpoint/2010/main" val="2735718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4CD2DAA8-A64A-4506-B1C6-6F6E6EFD8792}" type="datetimeFigureOut">
              <a:rPr lang="de-AT" smtClean="0"/>
              <a:t>05.12.2013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2B0ADFBF-DCC7-44A7-8E4C-B7FD95C104AE}" type="slidenum">
              <a:rPr lang="de-AT" smtClean="0"/>
              <a:t>‹Nr.›</a:t>
            </a:fld>
            <a:endParaRPr lang="de-AT"/>
          </a:p>
        </p:txBody>
      </p:sp>
    </p:spTree>
    <p:extLst>
      <p:ext uri="{BB962C8B-B14F-4D97-AF65-F5344CB8AC3E}">
        <p14:creationId xmlns:p14="http://schemas.microsoft.com/office/powerpoint/2010/main" val="3015791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4CD2DAA8-A64A-4506-B1C6-6F6E6EFD8792}" type="datetimeFigureOut">
              <a:rPr lang="de-AT" smtClean="0"/>
              <a:t>05.12.2013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2B0ADFBF-DCC7-44A7-8E4C-B7FD95C104AE}" type="slidenum">
              <a:rPr lang="de-AT" smtClean="0"/>
              <a:t>‹Nr.›</a:t>
            </a:fld>
            <a:endParaRPr lang="de-AT"/>
          </a:p>
        </p:txBody>
      </p:sp>
    </p:spTree>
    <p:extLst>
      <p:ext uri="{BB962C8B-B14F-4D97-AF65-F5344CB8AC3E}">
        <p14:creationId xmlns:p14="http://schemas.microsoft.com/office/powerpoint/2010/main" val="2552344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4CD2DAA8-A64A-4506-B1C6-6F6E6EFD8792}" type="datetimeFigureOut">
              <a:rPr lang="de-AT" smtClean="0"/>
              <a:t>05.12.2013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2B0ADFBF-DCC7-44A7-8E4C-B7FD95C104AE}" type="slidenum">
              <a:rPr lang="de-AT" smtClean="0"/>
              <a:t>‹Nr.›</a:t>
            </a:fld>
            <a:endParaRPr lang="de-AT"/>
          </a:p>
        </p:txBody>
      </p:sp>
    </p:spTree>
    <p:extLst>
      <p:ext uri="{BB962C8B-B14F-4D97-AF65-F5344CB8AC3E}">
        <p14:creationId xmlns:p14="http://schemas.microsoft.com/office/powerpoint/2010/main" val="1876601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4CD2DAA8-A64A-4506-B1C6-6F6E6EFD8792}" type="datetimeFigureOut">
              <a:rPr lang="de-AT" smtClean="0"/>
              <a:t>05.12.2013</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2B0ADFBF-DCC7-44A7-8E4C-B7FD95C104AE}" type="slidenum">
              <a:rPr lang="de-AT" smtClean="0"/>
              <a:t>‹Nr.›</a:t>
            </a:fld>
            <a:endParaRPr lang="de-AT"/>
          </a:p>
        </p:txBody>
      </p:sp>
    </p:spTree>
    <p:extLst>
      <p:ext uri="{BB962C8B-B14F-4D97-AF65-F5344CB8AC3E}">
        <p14:creationId xmlns:p14="http://schemas.microsoft.com/office/powerpoint/2010/main" val="2840985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4CD2DAA8-A64A-4506-B1C6-6F6E6EFD8792}" type="datetimeFigureOut">
              <a:rPr lang="de-AT" smtClean="0"/>
              <a:t>05.12.2013</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2B0ADFBF-DCC7-44A7-8E4C-B7FD95C104AE}" type="slidenum">
              <a:rPr lang="de-AT" smtClean="0"/>
              <a:t>‹Nr.›</a:t>
            </a:fld>
            <a:endParaRPr lang="de-AT"/>
          </a:p>
        </p:txBody>
      </p:sp>
    </p:spTree>
    <p:extLst>
      <p:ext uri="{BB962C8B-B14F-4D97-AF65-F5344CB8AC3E}">
        <p14:creationId xmlns:p14="http://schemas.microsoft.com/office/powerpoint/2010/main" val="3050916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CD2DAA8-A64A-4506-B1C6-6F6E6EFD8792}" type="datetimeFigureOut">
              <a:rPr lang="de-AT" smtClean="0"/>
              <a:t>05.12.2013</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2B0ADFBF-DCC7-44A7-8E4C-B7FD95C104AE}" type="slidenum">
              <a:rPr lang="de-AT" smtClean="0"/>
              <a:t>‹Nr.›</a:t>
            </a:fld>
            <a:endParaRPr lang="de-AT"/>
          </a:p>
        </p:txBody>
      </p:sp>
    </p:spTree>
    <p:extLst>
      <p:ext uri="{BB962C8B-B14F-4D97-AF65-F5344CB8AC3E}">
        <p14:creationId xmlns:p14="http://schemas.microsoft.com/office/powerpoint/2010/main" val="420226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4CD2DAA8-A64A-4506-B1C6-6F6E6EFD8792}" type="datetimeFigureOut">
              <a:rPr lang="de-AT" smtClean="0"/>
              <a:t>05.12.2013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2B0ADFBF-DCC7-44A7-8E4C-B7FD95C104AE}" type="slidenum">
              <a:rPr lang="de-AT" smtClean="0"/>
              <a:t>‹Nr.›</a:t>
            </a:fld>
            <a:endParaRPr lang="de-AT"/>
          </a:p>
        </p:txBody>
      </p:sp>
    </p:spTree>
    <p:extLst>
      <p:ext uri="{BB962C8B-B14F-4D97-AF65-F5344CB8AC3E}">
        <p14:creationId xmlns:p14="http://schemas.microsoft.com/office/powerpoint/2010/main" val="1280442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4CD2DAA8-A64A-4506-B1C6-6F6E6EFD8792}" type="datetimeFigureOut">
              <a:rPr lang="de-AT" smtClean="0"/>
              <a:t>05.12.2013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2B0ADFBF-DCC7-44A7-8E4C-B7FD95C104AE}" type="slidenum">
              <a:rPr lang="de-AT" smtClean="0"/>
              <a:t>‹Nr.›</a:t>
            </a:fld>
            <a:endParaRPr lang="de-AT"/>
          </a:p>
        </p:txBody>
      </p:sp>
    </p:spTree>
    <p:extLst>
      <p:ext uri="{BB962C8B-B14F-4D97-AF65-F5344CB8AC3E}">
        <p14:creationId xmlns:p14="http://schemas.microsoft.com/office/powerpoint/2010/main" val="3394487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D2DAA8-A64A-4506-B1C6-6F6E6EFD8792}" type="datetimeFigureOut">
              <a:rPr lang="de-AT" smtClean="0"/>
              <a:t>05.12.2013</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ADFBF-DCC7-44A7-8E4C-B7FD95C104AE}" type="slidenum">
              <a:rPr lang="de-AT" smtClean="0"/>
              <a:t>‹Nr.›</a:t>
            </a:fld>
            <a:endParaRPr lang="de-AT"/>
          </a:p>
        </p:txBody>
      </p:sp>
    </p:spTree>
    <p:extLst>
      <p:ext uri="{BB962C8B-B14F-4D97-AF65-F5344CB8AC3E}">
        <p14:creationId xmlns:p14="http://schemas.microsoft.com/office/powerpoint/2010/main" val="1102133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en-US" dirty="0" smtClean="0"/>
              <a:t>S T Lee Lecture</a:t>
            </a:r>
            <a:br>
              <a:rPr lang="en-US" dirty="0" smtClean="0"/>
            </a:br>
            <a:r>
              <a:rPr lang="en-US" dirty="0" smtClean="0"/>
              <a:t>Cambridge, 28 November 2013</a:t>
            </a:r>
            <a:br>
              <a:rPr lang="en-US" dirty="0" smtClean="0"/>
            </a:br>
            <a:endParaRPr lang="de-AT" dirty="0"/>
          </a:p>
        </p:txBody>
      </p:sp>
      <p:sp>
        <p:nvSpPr>
          <p:cNvPr id="3" name="Untertitel 2"/>
          <p:cNvSpPr>
            <a:spLocks noGrp="1"/>
          </p:cNvSpPr>
          <p:nvPr>
            <p:ph type="subTitle" idx="1"/>
          </p:nvPr>
        </p:nvSpPr>
        <p:spPr>
          <a:xfrm>
            <a:off x="1187624" y="3886200"/>
            <a:ext cx="7272808" cy="2063080"/>
          </a:xfrm>
        </p:spPr>
        <p:txBody>
          <a:bodyPr>
            <a:normAutofit fontScale="92500"/>
          </a:bodyPr>
          <a:lstStyle/>
          <a:p>
            <a:r>
              <a:rPr lang="en-US" dirty="0" smtClean="0"/>
              <a:t>Helga </a:t>
            </a:r>
            <a:r>
              <a:rPr lang="en-US" dirty="0" err="1" smtClean="0"/>
              <a:t>Nowotny</a:t>
            </a:r>
            <a:r>
              <a:rPr lang="en-US" dirty="0" smtClean="0"/>
              <a:t/>
            </a:r>
            <a:br>
              <a:rPr lang="en-US" dirty="0" smtClean="0"/>
            </a:br>
            <a:r>
              <a:rPr lang="en-US" dirty="0" smtClean="0"/>
              <a:t/>
            </a:r>
            <a:br>
              <a:rPr lang="en-US" dirty="0" smtClean="0"/>
            </a:br>
            <a:r>
              <a:rPr lang="en-US" dirty="0" smtClean="0"/>
              <a:t>The odds for tomorrow: promises, policy and</a:t>
            </a:r>
            <a:br>
              <a:rPr lang="en-US" dirty="0" smtClean="0"/>
            </a:br>
            <a:r>
              <a:rPr lang="en-US" dirty="0" smtClean="0"/>
              <a:t>the publics under conditions of uncertainty</a:t>
            </a:r>
            <a:endParaRPr lang="de-AT" dirty="0"/>
          </a:p>
        </p:txBody>
      </p:sp>
    </p:spTree>
    <p:extLst>
      <p:ext uri="{BB962C8B-B14F-4D97-AF65-F5344CB8AC3E}">
        <p14:creationId xmlns:p14="http://schemas.microsoft.com/office/powerpoint/2010/main" val="1843114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What</a:t>
            </a:r>
            <a:r>
              <a:rPr lang="de-AT" dirty="0" smtClean="0"/>
              <a:t> </a:t>
            </a:r>
            <a:r>
              <a:rPr lang="de-AT" dirty="0" err="1" smtClean="0"/>
              <a:t>is</a:t>
            </a:r>
            <a:r>
              <a:rPr lang="de-AT" dirty="0" smtClean="0"/>
              <a:t> a </a:t>
            </a:r>
            <a:r>
              <a:rPr lang="de-AT" dirty="0" err="1" smtClean="0"/>
              <a:t>promise</a:t>
            </a:r>
            <a:r>
              <a:rPr lang="de-AT" dirty="0" smtClean="0"/>
              <a:t>?</a:t>
            </a:r>
            <a:endParaRPr lang="de-AT" dirty="0"/>
          </a:p>
        </p:txBody>
      </p:sp>
      <p:sp>
        <p:nvSpPr>
          <p:cNvPr id="3" name="Inhaltsplatzhalter 2"/>
          <p:cNvSpPr>
            <a:spLocks noGrp="1"/>
          </p:cNvSpPr>
          <p:nvPr>
            <p:ph idx="1"/>
          </p:nvPr>
        </p:nvSpPr>
        <p:spPr/>
        <p:txBody>
          <a:bodyPr/>
          <a:lstStyle/>
          <a:p>
            <a:pPr>
              <a:buFont typeface="Wingdings" pitchFamily="2" charset="2"/>
              <a:buChar char="Ø"/>
            </a:pPr>
            <a:r>
              <a:rPr lang="en-US" dirty="0" smtClean="0"/>
              <a:t>Giving hope without hype</a:t>
            </a:r>
          </a:p>
          <a:p>
            <a:pPr>
              <a:buFont typeface="Wingdings" pitchFamily="2" charset="2"/>
              <a:buChar char="Ø"/>
            </a:pPr>
            <a:r>
              <a:rPr lang="en-US" dirty="0" smtClean="0"/>
              <a:t>Reason to expect something positive</a:t>
            </a:r>
          </a:p>
          <a:p>
            <a:pPr>
              <a:buFont typeface="Wingdings" pitchFamily="2" charset="2"/>
              <a:buChar char="Ø"/>
            </a:pPr>
            <a:r>
              <a:rPr lang="en-US" dirty="0" smtClean="0"/>
              <a:t>A legally binding commitment to do or not to do something in a specified way at some time in the future</a:t>
            </a:r>
          </a:p>
          <a:p>
            <a:pPr>
              <a:buFont typeface="Wingdings" pitchFamily="2" charset="2"/>
              <a:buChar char="Ø"/>
            </a:pPr>
            <a:r>
              <a:rPr lang="en-US" dirty="0" smtClean="0"/>
              <a:t>The basis for the ‚contract’ between science and society</a:t>
            </a:r>
          </a:p>
          <a:p>
            <a:endParaRPr lang="de-AT" dirty="0"/>
          </a:p>
        </p:txBody>
      </p:sp>
    </p:spTree>
    <p:extLst>
      <p:ext uri="{BB962C8B-B14F-4D97-AF65-F5344CB8AC3E}">
        <p14:creationId xmlns:p14="http://schemas.microsoft.com/office/powerpoint/2010/main" val="2597941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we have been there before...</a:t>
            </a:r>
            <a:endParaRPr lang="de-AT"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4481" y="1851327"/>
            <a:ext cx="6255038" cy="4023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1475656" y="6095457"/>
            <a:ext cx="4608512" cy="307777"/>
          </a:xfrm>
          <a:prstGeom prst="rect">
            <a:avLst/>
          </a:prstGeom>
          <a:noFill/>
        </p:spPr>
        <p:txBody>
          <a:bodyPr wrap="square" rtlCol="0">
            <a:spAutoFit/>
          </a:bodyPr>
          <a:lstStyle/>
          <a:p>
            <a:r>
              <a:rPr lang="es-ES" sz="1400" dirty="0" smtClean="0"/>
              <a:t>1546, Lucas Cranach, d. Ä. ( 1472-1553)</a:t>
            </a:r>
            <a:endParaRPr lang="es-ES" sz="1400" dirty="0"/>
          </a:p>
        </p:txBody>
      </p:sp>
    </p:spTree>
    <p:extLst>
      <p:ext uri="{BB962C8B-B14F-4D97-AF65-F5344CB8AC3E}">
        <p14:creationId xmlns:p14="http://schemas.microsoft.com/office/powerpoint/2010/main" val="3508254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600" dirty="0"/>
              <a:t>... in the land of genomic promise</a:t>
            </a:r>
            <a:endParaRPr lang="de-AT" sz="3600" dirty="0"/>
          </a:p>
        </p:txBody>
      </p:sp>
      <p:pic>
        <p:nvPicPr>
          <p:cNvPr id="1032" name="Picture 8" descr="C:\Users\Blatterer.WWTF\Pictures\DNA_junk.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0925" y="1196752"/>
            <a:ext cx="3463044"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Blatterer.WWTF\Pictures\future_human_2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5" y="3894744"/>
            <a:ext cx="3456384" cy="231225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Blatterer.WWTF\Pictures\Futurgenetic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1196752"/>
            <a:ext cx="3816424" cy="4768522"/>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899592" y="3581013"/>
            <a:ext cx="3384377" cy="215444"/>
          </a:xfrm>
          <a:prstGeom prst="rect">
            <a:avLst/>
          </a:prstGeom>
          <a:noFill/>
        </p:spPr>
        <p:txBody>
          <a:bodyPr wrap="square" rtlCol="0">
            <a:spAutoFit/>
          </a:bodyPr>
          <a:lstStyle/>
          <a:p>
            <a:r>
              <a:rPr lang="de-AT" sz="800" dirty="0"/>
              <a:t>http://islandbreath.blogspot.co.at/2012/09/dna-junk-and-health.html</a:t>
            </a:r>
          </a:p>
        </p:txBody>
      </p:sp>
      <p:sp>
        <p:nvSpPr>
          <p:cNvPr id="4" name="Textfeld 3"/>
          <p:cNvSpPr txBox="1"/>
          <p:nvPr/>
        </p:nvSpPr>
        <p:spPr>
          <a:xfrm>
            <a:off x="899592" y="6381328"/>
            <a:ext cx="3456384" cy="215444"/>
          </a:xfrm>
          <a:prstGeom prst="rect">
            <a:avLst/>
          </a:prstGeom>
          <a:noFill/>
        </p:spPr>
        <p:txBody>
          <a:bodyPr wrap="square" rtlCol="0">
            <a:spAutoFit/>
          </a:bodyPr>
          <a:lstStyle/>
          <a:p>
            <a:r>
              <a:rPr lang="de-AT" sz="800" dirty="0"/>
              <a:t>http://www.dailygalaxy.com/my_weblog/2009/01/are-we-close-to.html</a:t>
            </a:r>
          </a:p>
        </p:txBody>
      </p:sp>
      <p:sp>
        <p:nvSpPr>
          <p:cNvPr id="5" name="Textfeld 4"/>
          <p:cNvSpPr txBox="1"/>
          <p:nvPr/>
        </p:nvSpPr>
        <p:spPr>
          <a:xfrm>
            <a:off x="4632576" y="6129590"/>
            <a:ext cx="4392488" cy="215444"/>
          </a:xfrm>
          <a:prstGeom prst="rect">
            <a:avLst/>
          </a:prstGeom>
          <a:noFill/>
        </p:spPr>
        <p:txBody>
          <a:bodyPr wrap="square" rtlCol="0">
            <a:spAutoFit/>
          </a:bodyPr>
          <a:lstStyle/>
          <a:p>
            <a:r>
              <a:rPr lang="de-AT" sz="800" dirty="0"/>
              <a:t>http://www.riseearth.com/2012/11/genetically-modified-humans-new-gene.html</a:t>
            </a:r>
          </a:p>
        </p:txBody>
      </p:sp>
    </p:spTree>
    <p:extLst>
      <p:ext uri="{BB962C8B-B14F-4D97-AF65-F5344CB8AC3E}">
        <p14:creationId xmlns:p14="http://schemas.microsoft.com/office/powerpoint/2010/main" val="3799420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sz="3200" dirty="0" smtClean="0"/>
              <a:t/>
            </a:r>
            <a:br>
              <a:rPr lang="en-US" sz="3200" dirty="0" smtClean="0"/>
            </a:br>
            <a:r>
              <a:rPr lang="en-US" sz="3200" dirty="0" smtClean="0"/>
              <a:t>„</a:t>
            </a:r>
            <a:r>
              <a:rPr lang="en-US" sz="3200" dirty="0"/>
              <a:t>People want everything. That’s their problem“.</a:t>
            </a:r>
            <a:br>
              <a:rPr lang="en-US" sz="3200" dirty="0"/>
            </a:br>
            <a:r>
              <a:rPr lang="en-US" sz="2400" dirty="0"/>
              <a:t>Richard Powers, Gain, 1998</a:t>
            </a:r>
            <a:r>
              <a:rPr lang="en-US" sz="3200" dirty="0"/>
              <a:t/>
            </a:r>
            <a:br>
              <a:rPr lang="en-US" sz="3200" dirty="0"/>
            </a:br>
            <a:endParaRPr lang="de-AT" sz="3200" dirty="0"/>
          </a:p>
        </p:txBody>
      </p:sp>
      <p:pic>
        <p:nvPicPr>
          <p:cNvPr id="2050" name="Picture 2" descr="C:\Users\Blatterer.WWTF\Pictures\human-landing-pag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628800"/>
            <a:ext cx="3096344" cy="446685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latterer.WWTF\Pictures\Nature_DNA_Huma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196752"/>
            <a:ext cx="2808312" cy="5115809"/>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1035624" y="6301626"/>
            <a:ext cx="3240360" cy="215444"/>
          </a:xfrm>
          <a:prstGeom prst="rect">
            <a:avLst/>
          </a:prstGeom>
          <a:noFill/>
        </p:spPr>
        <p:txBody>
          <a:bodyPr wrap="square" rtlCol="0">
            <a:spAutoFit/>
          </a:bodyPr>
          <a:lstStyle/>
          <a:p>
            <a:r>
              <a:rPr lang="de-AT" sz="800" dirty="0">
                <a:solidFill>
                  <a:prstClr val="black"/>
                </a:solidFill>
              </a:rPr>
              <a:t>http://bgiamericas.com/applications/human/</a:t>
            </a:r>
          </a:p>
        </p:txBody>
      </p:sp>
      <p:sp>
        <p:nvSpPr>
          <p:cNvPr id="4" name="Textfeld 3"/>
          <p:cNvSpPr txBox="1"/>
          <p:nvPr/>
        </p:nvSpPr>
        <p:spPr>
          <a:xfrm>
            <a:off x="4716016" y="6309320"/>
            <a:ext cx="3600400" cy="215444"/>
          </a:xfrm>
          <a:prstGeom prst="rect">
            <a:avLst/>
          </a:prstGeom>
          <a:noFill/>
        </p:spPr>
        <p:txBody>
          <a:bodyPr wrap="square" rtlCol="0">
            <a:spAutoFit/>
          </a:bodyPr>
          <a:lstStyle/>
          <a:p>
            <a:r>
              <a:rPr lang="de-AT" sz="800" dirty="0">
                <a:solidFill>
                  <a:prstClr val="black"/>
                </a:solidFill>
              </a:rPr>
              <a:t>http://www.nature.com/nature/journal/v409/n6822/fig_tab/409822a0_F1.html</a:t>
            </a:r>
          </a:p>
        </p:txBody>
      </p:sp>
    </p:spTree>
    <p:extLst>
      <p:ext uri="{BB962C8B-B14F-4D97-AF65-F5344CB8AC3E}">
        <p14:creationId xmlns:p14="http://schemas.microsoft.com/office/powerpoint/2010/main" val="1216815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60648"/>
            <a:ext cx="8229600" cy="1143000"/>
          </a:xfrm>
        </p:spPr>
        <p:txBody>
          <a:bodyPr>
            <a:noAutofit/>
          </a:bodyPr>
          <a:lstStyle/>
          <a:p>
            <a:r>
              <a:rPr lang="en-US" sz="4000" dirty="0" smtClean="0"/>
              <a:t>Promises – some fulfilled, many only partly, others unfulfilled</a:t>
            </a:r>
          </a:p>
        </p:txBody>
      </p:sp>
      <p:sp>
        <p:nvSpPr>
          <p:cNvPr id="3" name="Inhaltsplatzhalter 2"/>
          <p:cNvSpPr>
            <a:spLocks noGrp="1"/>
          </p:cNvSpPr>
          <p:nvPr>
            <p:ph idx="1"/>
          </p:nvPr>
        </p:nvSpPr>
        <p:spPr/>
        <p:txBody>
          <a:bodyPr>
            <a:normAutofit/>
          </a:bodyPr>
          <a:lstStyle/>
          <a:p>
            <a:pPr marL="0" indent="0">
              <a:buNone/>
            </a:pPr>
            <a:endParaRPr lang="en-US" dirty="0" smtClean="0"/>
          </a:p>
          <a:p>
            <a:endParaRPr lang="en-US" dirty="0"/>
          </a:p>
          <a:p>
            <a:endParaRPr lang="en-US" dirty="0" smtClean="0"/>
          </a:p>
          <a:p>
            <a:endParaRPr lang="en-US" dirty="0"/>
          </a:p>
          <a:p>
            <a:endParaRPr lang="en-US" dirty="0" smtClean="0"/>
          </a:p>
          <a:p>
            <a:pPr marL="0" indent="0">
              <a:buNone/>
            </a:pP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3300" y="1628800"/>
            <a:ext cx="4597400" cy="414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4581128"/>
            <a:ext cx="1760537"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869160"/>
            <a:ext cx="13938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1115616" y="5958429"/>
            <a:ext cx="6856932" cy="400110"/>
          </a:xfrm>
          <a:prstGeom prst="rect">
            <a:avLst/>
          </a:prstGeom>
          <a:noFill/>
        </p:spPr>
        <p:txBody>
          <a:bodyPr wrap="square" rtlCol="0">
            <a:spAutoFit/>
          </a:bodyPr>
          <a:lstStyle/>
          <a:p>
            <a:r>
              <a:rPr lang="de-AT" sz="2000" dirty="0" smtClean="0"/>
              <a:t>… </a:t>
            </a:r>
            <a:r>
              <a:rPr lang="de-AT" sz="2000" dirty="0" err="1" smtClean="0"/>
              <a:t>glacial</a:t>
            </a:r>
            <a:r>
              <a:rPr lang="de-AT" sz="2000" dirty="0" smtClean="0"/>
              <a:t> </a:t>
            </a:r>
            <a:r>
              <a:rPr lang="de-AT" sz="2000" dirty="0" err="1" smtClean="0"/>
              <a:t>pace</a:t>
            </a:r>
            <a:r>
              <a:rPr lang="de-AT" sz="2000" dirty="0" smtClean="0"/>
              <a:t> </a:t>
            </a:r>
            <a:r>
              <a:rPr lang="de-AT" sz="2000" dirty="0" err="1" smtClean="0"/>
              <a:t>of</a:t>
            </a:r>
            <a:r>
              <a:rPr lang="de-AT" sz="2000" dirty="0" smtClean="0"/>
              <a:t> </a:t>
            </a:r>
            <a:r>
              <a:rPr lang="de-AT" sz="2000" dirty="0" err="1" smtClean="0"/>
              <a:t>clinical</a:t>
            </a:r>
            <a:r>
              <a:rPr lang="de-AT" sz="2000" dirty="0" smtClean="0"/>
              <a:t> </a:t>
            </a:r>
            <a:r>
              <a:rPr lang="de-AT" sz="2000" dirty="0" err="1" smtClean="0"/>
              <a:t>translation</a:t>
            </a:r>
            <a:endParaRPr lang="de-AT" sz="2000" dirty="0"/>
          </a:p>
        </p:txBody>
      </p:sp>
    </p:spTree>
    <p:extLst>
      <p:ext uri="{BB962C8B-B14F-4D97-AF65-F5344CB8AC3E}">
        <p14:creationId xmlns:p14="http://schemas.microsoft.com/office/powerpoint/2010/main" val="12059927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What</a:t>
            </a:r>
            <a:r>
              <a:rPr lang="de-AT" dirty="0" smtClean="0"/>
              <a:t> </a:t>
            </a:r>
            <a:r>
              <a:rPr lang="de-AT" dirty="0" err="1" smtClean="0"/>
              <a:t>does</a:t>
            </a:r>
            <a:r>
              <a:rPr lang="de-AT" dirty="0" smtClean="0"/>
              <a:t> a </a:t>
            </a:r>
            <a:r>
              <a:rPr lang="de-AT" dirty="0" err="1" smtClean="0"/>
              <a:t>promise</a:t>
            </a:r>
            <a:r>
              <a:rPr lang="de-AT" dirty="0" smtClean="0"/>
              <a:t> do?</a:t>
            </a:r>
            <a:endParaRPr lang="de-AT" dirty="0"/>
          </a:p>
        </p:txBody>
      </p:sp>
      <p:sp>
        <p:nvSpPr>
          <p:cNvPr id="3" name="Inhaltsplatzhalter 2"/>
          <p:cNvSpPr>
            <a:spLocks noGrp="1"/>
          </p:cNvSpPr>
          <p:nvPr>
            <p:ph idx="1"/>
          </p:nvPr>
        </p:nvSpPr>
        <p:spPr/>
        <p:txBody>
          <a:bodyPr/>
          <a:lstStyle/>
          <a:p>
            <a:endParaRPr lang="de-AT" dirty="0" smtClean="0"/>
          </a:p>
          <a:p>
            <a:pPr>
              <a:buFont typeface="Wingdings" pitchFamily="2" charset="2"/>
              <a:buChar char="Ø"/>
            </a:pPr>
            <a:r>
              <a:rPr lang="de-AT" dirty="0" smtClean="0"/>
              <a:t>Elicits </a:t>
            </a:r>
            <a:r>
              <a:rPr lang="de-AT" dirty="0" err="1" smtClean="0"/>
              <a:t>hope</a:t>
            </a:r>
            <a:r>
              <a:rPr lang="de-AT" dirty="0" smtClean="0"/>
              <a:t> </a:t>
            </a:r>
            <a:r>
              <a:rPr lang="de-AT" dirty="0" err="1" smtClean="0"/>
              <a:t>and</a:t>
            </a:r>
            <a:r>
              <a:rPr lang="de-AT" dirty="0" smtClean="0"/>
              <a:t> </a:t>
            </a:r>
            <a:r>
              <a:rPr lang="de-AT" dirty="0" err="1" smtClean="0"/>
              <a:t>expectations</a:t>
            </a:r>
            <a:endParaRPr lang="de-AT" dirty="0" smtClean="0"/>
          </a:p>
          <a:p>
            <a:pPr>
              <a:buFont typeface="Wingdings" pitchFamily="2" charset="2"/>
              <a:buChar char="Ø"/>
            </a:pPr>
            <a:r>
              <a:rPr lang="de-AT" dirty="0" smtClean="0"/>
              <a:t>Leads </a:t>
            </a:r>
            <a:r>
              <a:rPr lang="de-AT" dirty="0" err="1" smtClean="0"/>
              <a:t>to</a:t>
            </a:r>
            <a:r>
              <a:rPr lang="de-AT" dirty="0" smtClean="0"/>
              <a:t> </a:t>
            </a:r>
            <a:r>
              <a:rPr lang="de-AT" dirty="0" err="1" smtClean="0"/>
              <a:t>disappointment</a:t>
            </a:r>
            <a:r>
              <a:rPr lang="de-AT" dirty="0" smtClean="0"/>
              <a:t> </a:t>
            </a:r>
            <a:r>
              <a:rPr lang="de-AT" dirty="0" err="1" smtClean="0"/>
              <a:t>when</a:t>
            </a:r>
            <a:r>
              <a:rPr lang="de-AT" dirty="0" smtClean="0"/>
              <a:t> not </a:t>
            </a:r>
            <a:r>
              <a:rPr lang="de-AT" dirty="0" err="1" smtClean="0"/>
              <a:t>fulfilled</a:t>
            </a:r>
            <a:endParaRPr lang="de-AT" dirty="0" smtClean="0"/>
          </a:p>
          <a:p>
            <a:pPr>
              <a:buFont typeface="Wingdings" pitchFamily="2" charset="2"/>
              <a:buChar char="Ø"/>
            </a:pPr>
            <a:r>
              <a:rPr lang="de-AT" dirty="0" err="1" smtClean="0"/>
              <a:t>Repeated</a:t>
            </a:r>
            <a:r>
              <a:rPr lang="de-AT" dirty="0" smtClean="0"/>
              <a:t> </a:t>
            </a:r>
            <a:r>
              <a:rPr lang="de-AT" dirty="0" err="1" smtClean="0"/>
              <a:t>disappointments</a:t>
            </a:r>
            <a:r>
              <a:rPr lang="de-AT" dirty="0" smtClean="0"/>
              <a:t>: </a:t>
            </a:r>
            <a:r>
              <a:rPr lang="de-AT" dirty="0" err="1" smtClean="0"/>
              <a:t>loss</a:t>
            </a:r>
            <a:r>
              <a:rPr lang="de-AT" dirty="0" smtClean="0"/>
              <a:t> </a:t>
            </a:r>
            <a:r>
              <a:rPr lang="de-AT" dirty="0" err="1" smtClean="0"/>
              <a:t>of</a:t>
            </a:r>
            <a:r>
              <a:rPr lang="de-AT" dirty="0" smtClean="0"/>
              <a:t> </a:t>
            </a:r>
            <a:r>
              <a:rPr lang="de-AT" dirty="0" err="1" smtClean="0"/>
              <a:t>trust</a:t>
            </a:r>
            <a:r>
              <a:rPr lang="de-AT" dirty="0" smtClean="0"/>
              <a:t> </a:t>
            </a:r>
            <a:r>
              <a:rPr lang="de-AT" dirty="0" err="1" smtClean="0"/>
              <a:t>and</a:t>
            </a:r>
            <a:r>
              <a:rPr lang="de-AT" dirty="0" smtClean="0"/>
              <a:t> </a:t>
            </a:r>
            <a:r>
              <a:rPr lang="de-AT" dirty="0" err="1" smtClean="0"/>
              <a:t>sometimes</a:t>
            </a:r>
            <a:r>
              <a:rPr lang="de-AT" dirty="0" smtClean="0"/>
              <a:t> </a:t>
            </a:r>
            <a:r>
              <a:rPr lang="de-AT" dirty="0" err="1" smtClean="0"/>
              <a:t>legitimacy</a:t>
            </a:r>
            <a:endParaRPr lang="de-AT" dirty="0" smtClean="0"/>
          </a:p>
          <a:p>
            <a:pPr>
              <a:buFont typeface="Wingdings" pitchFamily="2" charset="2"/>
              <a:buChar char="Ø"/>
            </a:pPr>
            <a:r>
              <a:rPr lang="de-AT" dirty="0" err="1" smtClean="0"/>
              <a:t>Citizens</a:t>
            </a:r>
            <a:r>
              <a:rPr lang="de-AT" dirty="0" smtClean="0"/>
              <a:t> </a:t>
            </a:r>
            <a:r>
              <a:rPr lang="de-AT" dirty="0" err="1" smtClean="0"/>
              <a:t>science</a:t>
            </a:r>
            <a:r>
              <a:rPr lang="de-AT" dirty="0" smtClean="0"/>
              <a:t>: a </a:t>
            </a:r>
            <a:r>
              <a:rPr lang="de-AT" dirty="0" err="1" smtClean="0"/>
              <a:t>more</a:t>
            </a:r>
            <a:r>
              <a:rPr lang="de-AT" dirty="0" smtClean="0"/>
              <a:t> </a:t>
            </a:r>
            <a:r>
              <a:rPr lang="de-AT" i="1" dirty="0" err="1" smtClean="0"/>
              <a:t>realistic</a:t>
            </a:r>
            <a:r>
              <a:rPr lang="de-AT" dirty="0" smtClean="0"/>
              <a:t> </a:t>
            </a:r>
            <a:r>
              <a:rPr lang="de-AT" dirty="0" err="1" smtClean="0"/>
              <a:t>relationship</a:t>
            </a:r>
            <a:r>
              <a:rPr lang="de-AT" dirty="0" smtClean="0"/>
              <a:t>?</a:t>
            </a:r>
          </a:p>
          <a:p>
            <a:pPr>
              <a:buFont typeface="Wingdings" pitchFamily="2" charset="2"/>
              <a:buChar char="Ø"/>
            </a:pPr>
            <a:r>
              <a:rPr lang="de-AT" dirty="0" err="1" smtClean="0"/>
              <a:t>Matching</a:t>
            </a:r>
            <a:r>
              <a:rPr lang="de-AT" dirty="0" smtClean="0"/>
              <a:t> </a:t>
            </a:r>
            <a:r>
              <a:rPr lang="de-AT" dirty="0" err="1" smtClean="0"/>
              <a:t>of</a:t>
            </a:r>
            <a:r>
              <a:rPr lang="de-AT" dirty="0" smtClean="0"/>
              <a:t> </a:t>
            </a:r>
            <a:r>
              <a:rPr lang="de-AT" dirty="0" err="1" smtClean="0"/>
              <a:t>promises</a:t>
            </a:r>
            <a:r>
              <a:rPr lang="de-AT" dirty="0" smtClean="0"/>
              <a:t> </a:t>
            </a:r>
            <a:r>
              <a:rPr lang="de-AT" dirty="0" err="1" smtClean="0"/>
              <a:t>with</a:t>
            </a:r>
            <a:r>
              <a:rPr lang="de-AT" dirty="0" smtClean="0"/>
              <a:t> </a:t>
            </a:r>
            <a:r>
              <a:rPr lang="de-AT" dirty="0" err="1" smtClean="0"/>
              <a:t>societal</a:t>
            </a:r>
            <a:r>
              <a:rPr lang="de-AT" dirty="0" smtClean="0"/>
              <a:t> </a:t>
            </a:r>
            <a:r>
              <a:rPr lang="de-AT" dirty="0" err="1" smtClean="0"/>
              <a:t>aspirations</a:t>
            </a:r>
            <a:r>
              <a:rPr lang="de-AT" dirty="0" smtClean="0"/>
              <a:t> </a:t>
            </a:r>
            <a:r>
              <a:rPr lang="de-AT" dirty="0" err="1" smtClean="0"/>
              <a:t>and</a:t>
            </a:r>
            <a:r>
              <a:rPr lang="de-AT" dirty="0" smtClean="0"/>
              <a:t> </a:t>
            </a:r>
            <a:r>
              <a:rPr lang="de-AT" dirty="0" err="1" smtClean="0"/>
              <a:t>expectations</a:t>
            </a:r>
            <a:endParaRPr lang="de-AT" dirty="0"/>
          </a:p>
        </p:txBody>
      </p:sp>
    </p:spTree>
    <p:extLst>
      <p:ext uri="{BB962C8B-B14F-4D97-AF65-F5344CB8AC3E}">
        <p14:creationId xmlns:p14="http://schemas.microsoft.com/office/powerpoint/2010/main" val="9616649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a:p>
        </p:txBody>
      </p:sp>
      <p:sp>
        <p:nvSpPr>
          <p:cNvPr id="3" name="Inhaltsplatzhalter 2"/>
          <p:cNvSpPr>
            <a:spLocks noGrp="1"/>
          </p:cNvSpPr>
          <p:nvPr>
            <p:ph idx="1"/>
          </p:nvPr>
        </p:nvSpPr>
        <p:spPr/>
        <p:txBody>
          <a:bodyPr/>
          <a:lstStyle/>
          <a:p>
            <a:pPr marL="571500" indent="-571500">
              <a:buFont typeface="+mj-lt"/>
              <a:buAutoNum type="romanUcPeriod"/>
            </a:pPr>
            <a:r>
              <a:rPr lang="en-US" dirty="0">
                <a:solidFill>
                  <a:schemeClr val="bg1">
                    <a:lumMod val="75000"/>
                  </a:schemeClr>
                </a:solidFill>
              </a:rPr>
              <a:t>Between fear and confidence</a:t>
            </a:r>
          </a:p>
          <a:p>
            <a:pPr marL="571500" indent="-571500">
              <a:buFont typeface="+mj-lt"/>
              <a:buAutoNum type="romanUcPeriod"/>
            </a:pPr>
            <a:r>
              <a:rPr lang="en-US" dirty="0">
                <a:solidFill>
                  <a:schemeClr val="bg1">
                    <a:lumMod val="75000"/>
                  </a:schemeClr>
                </a:solidFill>
              </a:rPr>
              <a:t>What is a promise and what does it do </a:t>
            </a:r>
          </a:p>
          <a:p>
            <a:pPr marL="571500" indent="-571500">
              <a:buFont typeface="+mj-lt"/>
              <a:buAutoNum type="romanUcPeriod"/>
            </a:pPr>
            <a:r>
              <a:rPr lang="en-US" b="1" dirty="0"/>
              <a:t>Policy – options and impact</a:t>
            </a:r>
          </a:p>
          <a:p>
            <a:pPr marL="571500" indent="-571500">
              <a:buFont typeface="+mj-lt"/>
              <a:buAutoNum type="romanUcPeriod"/>
            </a:pPr>
            <a:r>
              <a:rPr lang="en-US" dirty="0">
                <a:solidFill>
                  <a:schemeClr val="bg1">
                    <a:lumMod val="75000"/>
                  </a:schemeClr>
                </a:solidFill>
              </a:rPr>
              <a:t>Publics and collective imaginaries </a:t>
            </a:r>
          </a:p>
          <a:p>
            <a:pPr marL="571500" indent="-571500">
              <a:buFont typeface="+mj-lt"/>
              <a:buAutoNum type="romanUcPeriod"/>
            </a:pPr>
            <a:r>
              <a:rPr lang="en-US" dirty="0">
                <a:solidFill>
                  <a:schemeClr val="bg1">
                    <a:lumMod val="75000"/>
                  </a:schemeClr>
                </a:solidFill>
              </a:rPr>
              <a:t>The cunning of uncertainty</a:t>
            </a:r>
          </a:p>
          <a:p>
            <a:endParaRPr lang="de-AT" dirty="0"/>
          </a:p>
        </p:txBody>
      </p:sp>
    </p:spTree>
    <p:extLst>
      <p:ext uri="{BB962C8B-B14F-4D97-AF65-F5344CB8AC3E}">
        <p14:creationId xmlns:p14="http://schemas.microsoft.com/office/powerpoint/2010/main" val="1242833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Policy – mediating the tension between science and democracy</a:t>
            </a:r>
            <a:endParaRPr lang="de-AT" dirty="0"/>
          </a:p>
        </p:txBody>
      </p:sp>
      <p:sp>
        <p:nvSpPr>
          <p:cNvPr id="3" name="Inhaltsplatzhalter 2"/>
          <p:cNvSpPr>
            <a:spLocks noGrp="1"/>
          </p:cNvSpPr>
          <p:nvPr>
            <p:ph idx="1"/>
          </p:nvPr>
        </p:nvSpPr>
        <p:spPr/>
        <p:txBody>
          <a:bodyPr>
            <a:normAutofit lnSpcReduction="10000"/>
          </a:bodyPr>
          <a:lstStyle/>
          <a:p>
            <a:pPr>
              <a:buFont typeface="Wingdings" pitchFamily="2" charset="2"/>
              <a:buChar char="Ø"/>
            </a:pPr>
            <a:r>
              <a:rPr lang="en-US" dirty="0" smtClean="0"/>
              <a:t>Enhancing </a:t>
            </a:r>
            <a:r>
              <a:rPr lang="en-US" dirty="0"/>
              <a:t>beneficial outcomes, minimizing or eliminating harmful ones</a:t>
            </a:r>
          </a:p>
          <a:p>
            <a:pPr>
              <a:buFont typeface="Wingdings" pitchFamily="2" charset="2"/>
              <a:buChar char="Ø"/>
            </a:pPr>
            <a:r>
              <a:rPr lang="en-US" dirty="0" smtClean="0"/>
              <a:t>In </a:t>
            </a:r>
            <a:r>
              <a:rPr lang="en-US" dirty="0"/>
              <a:t>practice: </a:t>
            </a:r>
            <a:r>
              <a:rPr lang="en-US" dirty="0" smtClean="0"/>
              <a:t>limitations of citizens</a:t>
            </a:r>
            <a:r>
              <a:rPr lang="en-US" dirty="0"/>
              <a:t>’ participation and governmental accountability; winners and losers</a:t>
            </a:r>
          </a:p>
          <a:p>
            <a:pPr>
              <a:buFont typeface="Wingdings" pitchFamily="2" charset="2"/>
              <a:buChar char="Ø"/>
            </a:pPr>
            <a:r>
              <a:rPr lang="en-US" dirty="0" smtClean="0"/>
              <a:t>Legislation</a:t>
            </a:r>
            <a:r>
              <a:rPr lang="en-US" dirty="0"/>
              <a:t>, court decisions, technical advisory committees, regulatory assessments, NGOs activities, controversies... the burdens of regulation</a:t>
            </a:r>
          </a:p>
          <a:p>
            <a:endParaRPr lang="de-AT" dirty="0"/>
          </a:p>
        </p:txBody>
      </p:sp>
    </p:spTree>
    <p:extLst>
      <p:ext uri="{BB962C8B-B14F-4D97-AF65-F5344CB8AC3E}">
        <p14:creationId xmlns:p14="http://schemas.microsoft.com/office/powerpoint/2010/main" val="8468140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Policy – what we know, what we would like to know and what we should know</a:t>
            </a:r>
            <a:endParaRPr lang="de-AT" dirty="0"/>
          </a:p>
        </p:txBody>
      </p:sp>
      <p:sp>
        <p:nvSpPr>
          <p:cNvPr id="3" name="Inhaltsplatzhalter 2"/>
          <p:cNvSpPr>
            <a:spLocks noGrp="1"/>
          </p:cNvSpPr>
          <p:nvPr>
            <p:ph idx="1"/>
          </p:nvPr>
        </p:nvSpPr>
        <p:spPr/>
        <p:txBody>
          <a:bodyPr>
            <a:normAutofit/>
          </a:bodyPr>
          <a:lstStyle/>
          <a:p>
            <a:pPr marL="0" indent="0">
              <a:buNone/>
            </a:pPr>
            <a:r>
              <a:rPr lang="en-US" dirty="0" smtClean="0"/>
              <a:t>	</a:t>
            </a:r>
            <a:endParaRPr lang="en-US" dirty="0"/>
          </a:p>
          <a:p>
            <a:pPr>
              <a:buFont typeface="Wingdings" pitchFamily="2" charset="2"/>
              <a:buChar char="Ø"/>
            </a:pPr>
            <a:r>
              <a:rPr lang="en-US" dirty="0" smtClean="0"/>
              <a:t>Science </a:t>
            </a:r>
            <a:r>
              <a:rPr lang="en-US" dirty="0"/>
              <a:t>Speaks to Power, D. </a:t>
            </a:r>
            <a:r>
              <a:rPr lang="en-US" dirty="0" err="1"/>
              <a:t>Collingridge</a:t>
            </a:r>
            <a:r>
              <a:rPr lang="en-US" dirty="0"/>
              <a:t> &amp; C. Reeve (1986): an unhappy marriage; failures of science trying to influence policy; only </a:t>
            </a:r>
            <a:r>
              <a:rPr lang="en-US" dirty="0" err="1" smtClean="0"/>
              <a:t>incrementalism</a:t>
            </a:r>
            <a:r>
              <a:rPr lang="en-US" dirty="0" smtClean="0"/>
              <a:t> </a:t>
            </a:r>
            <a:r>
              <a:rPr lang="en-US" dirty="0"/>
              <a:t>works; the regulatory dilemma</a:t>
            </a:r>
          </a:p>
          <a:p>
            <a:pPr>
              <a:buFont typeface="Wingdings" pitchFamily="2" charset="2"/>
              <a:buChar char="Ø"/>
            </a:pPr>
            <a:r>
              <a:rPr lang="en-US" dirty="0" smtClean="0"/>
              <a:t>Balance </a:t>
            </a:r>
            <a:r>
              <a:rPr lang="en-US" dirty="0"/>
              <a:t>between creating spaces for innovation/options and </a:t>
            </a:r>
            <a:r>
              <a:rPr lang="en-US" dirty="0" smtClean="0"/>
              <a:t>constraining them</a:t>
            </a:r>
            <a:endParaRPr lang="en-US" dirty="0"/>
          </a:p>
          <a:p>
            <a:endParaRPr lang="de-AT" dirty="0"/>
          </a:p>
        </p:txBody>
      </p:sp>
    </p:spTree>
    <p:extLst>
      <p:ext uri="{BB962C8B-B14F-4D97-AF65-F5344CB8AC3E}">
        <p14:creationId xmlns:p14="http://schemas.microsoft.com/office/powerpoint/2010/main" val="13449627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National </a:t>
            </a:r>
            <a:r>
              <a:rPr lang="de-AT" dirty="0" err="1"/>
              <a:t>policies</a:t>
            </a:r>
            <a:r>
              <a:rPr lang="de-AT" dirty="0"/>
              <a:t> </a:t>
            </a:r>
            <a:r>
              <a:rPr lang="de-AT" dirty="0" err="1"/>
              <a:t>differ</a:t>
            </a:r>
            <a:endParaRPr lang="de-AT" dirty="0"/>
          </a:p>
        </p:txBody>
      </p:sp>
      <p:sp>
        <p:nvSpPr>
          <p:cNvPr id="3" name="Inhaltsplatzhalter 2"/>
          <p:cNvSpPr>
            <a:spLocks noGrp="1"/>
          </p:cNvSpPr>
          <p:nvPr>
            <p:ph idx="1"/>
          </p:nvPr>
        </p:nvSpPr>
        <p:spPr/>
        <p:txBody>
          <a:bodyPr>
            <a:normAutofit lnSpcReduction="10000"/>
          </a:bodyPr>
          <a:lstStyle/>
          <a:p>
            <a:pPr>
              <a:buFont typeface="Wingdings" pitchFamily="2" charset="2"/>
              <a:buChar char="Ø"/>
            </a:pPr>
            <a:r>
              <a:rPr lang="en-US" dirty="0" smtClean="0"/>
              <a:t>The </a:t>
            </a:r>
            <a:r>
              <a:rPr lang="en-US" dirty="0"/>
              <a:t>same scientific facts elicit different political responses</a:t>
            </a:r>
          </a:p>
          <a:p>
            <a:pPr>
              <a:buFont typeface="Wingdings" pitchFamily="2" charset="2"/>
              <a:buChar char="Ø"/>
            </a:pPr>
            <a:r>
              <a:rPr lang="en-US" dirty="0" smtClean="0"/>
              <a:t>Techno-political </a:t>
            </a:r>
            <a:r>
              <a:rPr lang="en-US" dirty="0"/>
              <a:t>imaginaries and regimes (G. Hecht, 1998, The Radiance of France. Nuclear Power and National Identity after WW2)</a:t>
            </a:r>
          </a:p>
          <a:p>
            <a:pPr>
              <a:buFont typeface="Wingdings" pitchFamily="2" charset="2"/>
              <a:buChar char="Ø"/>
            </a:pPr>
            <a:r>
              <a:rPr lang="en-US" dirty="0" smtClean="0"/>
              <a:t>The </a:t>
            </a:r>
            <a:r>
              <a:rPr lang="en-US" dirty="0"/>
              <a:t>imaginaries of the absent: the case of Austria (</a:t>
            </a:r>
            <a:r>
              <a:rPr lang="en-US" dirty="0" err="1"/>
              <a:t>U.Felt</a:t>
            </a:r>
            <a:r>
              <a:rPr lang="en-US" dirty="0"/>
              <a:t>)</a:t>
            </a:r>
          </a:p>
          <a:p>
            <a:pPr>
              <a:buFont typeface="Wingdings" pitchFamily="2" charset="2"/>
              <a:buChar char="Ø"/>
            </a:pPr>
            <a:r>
              <a:rPr lang="en-US" dirty="0" smtClean="0"/>
              <a:t>Civic </a:t>
            </a:r>
            <a:r>
              <a:rPr lang="en-US" dirty="0"/>
              <a:t>epistemologies: </a:t>
            </a:r>
            <a:r>
              <a:rPr lang="en-US" dirty="0" smtClean="0"/>
              <a:t>culturally </a:t>
            </a:r>
            <a:r>
              <a:rPr lang="en-US" dirty="0"/>
              <a:t>specific ways of knowing (Sh. </a:t>
            </a:r>
            <a:r>
              <a:rPr lang="en-US" dirty="0" err="1"/>
              <a:t>Jasanoff</a:t>
            </a:r>
            <a:r>
              <a:rPr lang="en-US" dirty="0"/>
              <a:t>)</a:t>
            </a:r>
          </a:p>
          <a:p>
            <a:endParaRPr lang="de-AT" dirty="0"/>
          </a:p>
        </p:txBody>
      </p:sp>
    </p:spTree>
    <p:extLst>
      <p:ext uri="{BB962C8B-B14F-4D97-AF65-F5344CB8AC3E}">
        <p14:creationId xmlns:p14="http://schemas.microsoft.com/office/powerpoint/2010/main" val="1540009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The </a:t>
            </a:r>
            <a:r>
              <a:rPr lang="de-AT" dirty="0" err="1" smtClean="0"/>
              <a:t>odds</a:t>
            </a:r>
            <a:r>
              <a:rPr lang="de-AT" dirty="0" smtClean="0"/>
              <a:t> </a:t>
            </a:r>
            <a:r>
              <a:rPr lang="de-AT" dirty="0" err="1" smtClean="0"/>
              <a:t>for</a:t>
            </a:r>
            <a:r>
              <a:rPr lang="de-AT" dirty="0" smtClean="0"/>
              <a:t> </a:t>
            </a:r>
            <a:r>
              <a:rPr lang="de-AT" dirty="0" err="1" smtClean="0"/>
              <a:t>tomorrow</a:t>
            </a:r>
            <a:endParaRPr lang="de-AT" dirty="0"/>
          </a:p>
        </p:txBody>
      </p:sp>
      <p:sp>
        <p:nvSpPr>
          <p:cNvPr id="3" name="Inhaltsplatzhalter 2"/>
          <p:cNvSpPr>
            <a:spLocks noGrp="1"/>
          </p:cNvSpPr>
          <p:nvPr>
            <p:ph idx="1"/>
          </p:nvPr>
        </p:nvSpPr>
        <p:spPr/>
        <p:txBody>
          <a:bodyPr/>
          <a:lstStyle/>
          <a:p>
            <a:endParaRPr lang="en-US" dirty="0" smtClean="0"/>
          </a:p>
          <a:p>
            <a:pPr marL="571500" indent="-571500">
              <a:buFont typeface="+mj-lt"/>
              <a:buAutoNum type="romanUcPeriod"/>
            </a:pPr>
            <a:r>
              <a:rPr lang="en-US" dirty="0" smtClean="0"/>
              <a:t>Between fear and confidence</a:t>
            </a:r>
          </a:p>
          <a:p>
            <a:pPr marL="571500" indent="-571500">
              <a:buFont typeface="+mj-lt"/>
              <a:buAutoNum type="romanUcPeriod"/>
            </a:pPr>
            <a:r>
              <a:rPr lang="en-US" dirty="0" smtClean="0"/>
              <a:t>What is a promise and what does it do </a:t>
            </a:r>
          </a:p>
          <a:p>
            <a:pPr marL="571500" indent="-571500">
              <a:buFont typeface="+mj-lt"/>
              <a:buAutoNum type="romanUcPeriod"/>
            </a:pPr>
            <a:r>
              <a:rPr lang="en-US" dirty="0" smtClean="0"/>
              <a:t>Policy – options and impact</a:t>
            </a:r>
          </a:p>
          <a:p>
            <a:pPr marL="571500" indent="-571500">
              <a:buFont typeface="+mj-lt"/>
              <a:buAutoNum type="romanUcPeriod"/>
            </a:pPr>
            <a:r>
              <a:rPr lang="en-US" dirty="0" smtClean="0"/>
              <a:t>Publics and collective imaginaries </a:t>
            </a:r>
          </a:p>
          <a:p>
            <a:pPr marL="571500" indent="-571500">
              <a:buFont typeface="+mj-lt"/>
              <a:buAutoNum type="romanUcPeriod"/>
            </a:pPr>
            <a:r>
              <a:rPr lang="en-US" dirty="0" smtClean="0"/>
              <a:t>The cunning of uncertainty</a:t>
            </a:r>
          </a:p>
          <a:p>
            <a:endParaRPr lang="de-AT" dirty="0"/>
          </a:p>
        </p:txBody>
      </p:sp>
    </p:spTree>
    <p:extLst>
      <p:ext uri="{BB962C8B-B14F-4D97-AF65-F5344CB8AC3E}">
        <p14:creationId xmlns:p14="http://schemas.microsoft.com/office/powerpoint/2010/main" val="6215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The framing of policy:</a:t>
            </a:r>
            <a:br>
              <a:rPr lang="en-US" dirty="0" smtClean="0"/>
            </a:br>
            <a:r>
              <a:rPr lang="en-US" dirty="0" smtClean="0"/>
              <a:t>the larger picture </a:t>
            </a:r>
            <a:endParaRPr lang="de-AT" dirty="0"/>
          </a:p>
        </p:txBody>
      </p:sp>
      <p:sp>
        <p:nvSpPr>
          <p:cNvPr id="3" name="Inhaltsplatzhalter 2"/>
          <p:cNvSpPr>
            <a:spLocks noGrp="1"/>
          </p:cNvSpPr>
          <p:nvPr>
            <p:ph idx="1"/>
          </p:nvPr>
        </p:nvSpPr>
        <p:spPr/>
        <p:txBody>
          <a:bodyPr>
            <a:normAutofit lnSpcReduction="10000"/>
          </a:bodyPr>
          <a:lstStyle/>
          <a:p>
            <a:pPr>
              <a:buFont typeface="Wingdings" pitchFamily="2" charset="2"/>
              <a:buChar char="Ø"/>
            </a:pPr>
            <a:r>
              <a:rPr lang="en-US" dirty="0" smtClean="0"/>
              <a:t>Governments mostly expect short-term economic returns; socio-economic impact</a:t>
            </a:r>
          </a:p>
          <a:p>
            <a:pPr>
              <a:buFont typeface="Wingdings" pitchFamily="2" charset="2"/>
              <a:buChar char="Ø"/>
            </a:pPr>
            <a:r>
              <a:rPr lang="en-US" dirty="0" smtClean="0"/>
              <a:t>NPM and governance by numbers: monitor, compare, benchmark, impact </a:t>
            </a:r>
            <a:r>
              <a:rPr lang="en-US" dirty="0" err="1" smtClean="0"/>
              <a:t>assesment</a:t>
            </a:r>
            <a:r>
              <a:rPr lang="en-US" dirty="0" smtClean="0"/>
              <a:t> </a:t>
            </a:r>
          </a:p>
          <a:p>
            <a:pPr>
              <a:buFont typeface="Wingdings" pitchFamily="2" charset="2"/>
              <a:buChar char="Ø"/>
            </a:pPr>
            <a:r>
              <a:rPr lang="en-US" dirty="0" smtClean="0"/>
              <a:t>Numerical complexity reduction: figures, indicators, algorithms and their </a:t>
            </a:r>
            <a:r>
              <a:rPr lang="en-US" i="1" dirty="0" err="1" smtClean="0"/>
              <a:t>Eigendynamik</a:t>
            </a:r>
            <a:endParaRPr lang="en-US" i="1" dirty="0" smtClean="0"/>
          </a:p>
          <a:p>
            <a:pPr>
              <a:buFont typeface="Wingdings" pitchFamily="2" charset="2"/>
              <a:buChar char="Ø"/>
            </a:pPr>
            <a:r>
              <a:rPr lang="en-US" dirty="0" smtClean="0"/>
              <a:t>Evidence-based-policy: whose evidence, how assembled, in which context to be used</a:t>
            </a:r>
          </a:p>
          <a:p>
            <a:pPr>
              <a:buFont typeface="Wingdings" pitchFamily="2" charset="2"/>
              <a:buChar char="Ø"/>
            </a:pPr>
            <a:r>
              <a:rPr lang="en-US" dirty="0" smtClean="0"/>
              <a:t>Performativity</a:t>
            </a:r>
          </a:p>
          <a:p>
            <a:endParaRPr lang="de-AT" dirty="0"/>
          </a:p>
        </p:txBody>
      </p:sp>
    </p:spTree>
    <p:extLst>
      <p:ext uri="{BB962C8B-B14F-4D97-AF65-F5344CB8AC3E}">
        <p14:creationId xmlns:p14="http://schemas.microsoft.com/office/powerpoint/2010/main" val="20211968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Assessing</a:t>
            </a:r>
            <a:r>
              <a:rPr lang="de-AT" dirty="0" smtClean="0"/>
              <a:t> </a:t>
            </a:r>
            <a:r>
              <a:rPr lang="de-AT" dirty="0" err="1" smtClean="0"/>
              <a:t>future</a:t>
            </a:r>
            <a:r>
              <a:rPr lang="de-AT" dirty="0" smtClean="0"/>
              <a:t> </a:t>
            </a:r>
            <a:r>
              <a:rPr lang="de-AT" dirty="0" err="1" smtClean="0"/>
              <a:t>impact</a:t>
            </a:r>
            <a:endParaRPr lang="de-AT" dirty="0"/>
          </a:p>
        </p:txBody>
      </p:sp>
      <p:sp>
        <p:nvSpPr>
          <p:cNvPr id="3" name="Inhaltsplatzhalter 2"/>
          <p:cNvSpPr>
            <a:spLocks noGrp="1"/>
          </p:cNvSpPr>
          <p:nvPr>
            <p:ph idx="1"/>
          </p:nvPr>
        </p:nvSpPr>
        <p:spPr/>
        <p:txBody>
          <a:bodyPr>
            <a:normAutofit fontScale="92500" lnSpcReduction="10000"/>
          </a:bodyPr>
          <a:lstStyle/>
          <a:p>
            <a:pPr>
              <a:buFont typeface="Wingdings" pitchFamily="2" charset="2"/>
              <a:buChar char="Ø"/>
            </a:pPr>
            <a:r>
              <a:rPr lang="en-US" dirty="0" smtClean="0"/>
              <a:t>Impact is a military metaphor: hitting the target with maximum precision and effectiveness</a:t>
            </a:r>
          </a:p>
          <a:p>
            <a:pPr>
              <a:buFont typeface="Wingdings" pitchFamily="2" charset="2"/>
              <a:buChar char="Ø"/>
            </a:pPr>
            <a:r>
              <a:rPr lang="en-US" dirty="0" smtClean="0"/>
              <a:t>Mega-projects as target (moon landing, Human Brain Project) largely conceived as engineering projects</a:t>
            </a:r>
          </a:p>
          <a:p>
            <a:pPr>
              <a:buFont typeface="Wingdings" pitchFamily="2" charset="2"/>
              <a:buChar char="Ø"/>
            </a:pPr>
            <a:r>
              <a:rPr lang="en-US" dirty="0" smtClean="0"/>
              <a:t>What if target cannot be defined precisely?</a:t>
            </a:r>
          </a:p>
          <a:p>
            <a:pPr>
              <a:buFont typeface="Wingdings" pitchFamily="2" charset="2"/>
              <a:buChar char="Ø"/>
            </a:pPr>
            <a:r>
              <a:rPr lang="en-US" dirty="0" smtClean="0"/>
              <a:t>Compare US War on Cancer with recent progress</a:t>
            </a:r>
          </a:p>
          <a:p>
            <a:pPr>
              <a:buFont typeface="Wingdings" pitchFamily="2" charset="2"/>
              <a:buChar char="Ø"/>
            </a:pPr>
            <a:r>
              <a:rPr lang="en-US" dirty="0" smtClean="0"/>
              <a:t>Limits of prediction: failure of technological predictions</a:t>
            </a:r>
          </a:p>
        </p:txBody>
      </p:sp>
    </p:spTree>
    <p:extLst>
      <p:ext uri="{BB962C8B-B14F-4D97-AF65-F5344CB8AC3E}">
        <p14:creationId xmlns:p14="http://schemas.microsoft.com/office/powerpoint/2010/main" val="40166866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a:t>Assessing</a:t>
            </a:r>
            <a:r>
              <a:rPr lang="de-AT" dirty="0"/>
              <a:t> </a:t>
            </a:r>
            <a:r>
              <a:rPr lang="de-AT" dirty="0" err="1"/>
              <a:t>future</a:t>
            </a:r>
            <a:r>
              <a:rPr lang="de-AT" dirty="0"/>
              <a:t> </a:t>
            </a:r>
            <a:r>
              <a:rPr lang="de-AT" dirty="0" err="1" smtClean="0"/>
              <a:t>impact</a:t>
            </a:r>
            <a:r>
              <a:rPr lang="de-AT" dirty="0" smtClean="0"/>
              <a:t>, </a:t>
            </a:r>
            <a:r>
              <a:rPr lang="de-AT" dirty="0" err="1" smtClean="0"/>
              <a:t>ctd</a:t>
            </a:r>
            <a:r>
              <a:rPr lang="de-AT" dirty="0" smtClean="0"/>
              <a:t>.</a:t>
            </a:r>
            <a:endParaRPr lang="de-AT" dirty="0"/>
          </a:p>
        </p:txBody>
      </p:sp>
      <p:sp>
        <p:nvSpPr>
          <p:cNvPr id="3" name="Inhaltsplatzhalter 2"/>
          <p:cNvSpPr>
            <a:spLocks noGrp="1"/>
          </p:cNvSpPr>
          <p:nvPr>
            <p:ph idx="1"/>
          </p:nvPr>
        </p:nvSpPr>
        <p:spPr/>
        <p:txBody>
          <a:bodyPr>
            <a:normAutofit/>
          </a:bodyPr>
          <a:lstStyle/>
          <a:p>
            <a:pPr>
              <a:buFont typeface="Wingdings" pitchFamily="2" charset="2"/>
              <a:buChar char="Ø"/>
            </a:pPr>
            <a:r>
              <a:rPr lang="en-US" dirty="0" smtClean="0"/>
              <a:t>Seeks to eliminate uncertainty</a:t>
            </a:r>
          </a:p>
          <a:p>
            <a:pPr>
              <a:buFont typeface="Wingdings" pitchFamily="2" charset="2"/>
              <a:buChar char="Ø"/>
            </a:pPr>
            <a:r>
              <a:rPr lang="en-US" dirty="0" smtClean="0"/>
              <a:t>Narrows options and space for discovery</a:t>
            </a:r>
          </a:p>
          <a:p>
            <a:pPr>
              <a:buFont typeface="Wingdings" pitchFamily="2" charset="2"/>
              <a:buChar char="Ø"/>
            </a:pPr>
            <a:r>
              <a:rPr lang="en-US" dirty="0" smtClean="0"/>
              <a:t>Expels surprise and serendipity</a:t>
            </a:r>
          </a:p>
          <a:p>
            <a:pPr>
              <a:buFont typeface="Wingdings" pitchFamily="2" charset="2"/>
              <a:buChar char="Ø"/>
            </a:pPr>
            <a:r>
              <a:rPr lang="en-US" dirty="0" smtClean="0"/>
              <a:t>The usefulness of useless Knowledge (</a:t>
            </a:r>
            <a:r>
              <a:rPr lang="en-US" dirty="0" err="1" smtClean="0"/>
              <a:t>A.Flexner</a:t>
            </a:r>
            <a:r>
              <a:rPr lang="en-US" dirty="0" smtClean="0"/>
              <a:t> 1939)</a:t>
            </a:r>
          </a:p>
          <a:p>
            <a:pPr>
              <a:buFont typeface="Wingdings" pitchFamily="2" charset="2"/>
              <a:buChar char="Ø"/>
            </a:pPr>
            <a:r>
              <a:rPr lang="en-US" dirty="0" smtClean="0"/>
              <a:t>Is there sufficient science in the pipeline for radical innovation? R. Gordon vs. J. </a:t>
            </a:r>
            <a:r>
              <a:rPr lang="en-US" dirty="0" err="1" smtClean="0"/>
              <a:t>Mokyr</a:t>
            </a:r>
            <a:endParaRPr lang="en-US" dirty="0" smtClean="0"/>
          </a:p>
          <a:p>
            <a:endParaRPr lang="de-AT" dirty="0"/>
          </a:p>
        </p:txBody>
      </p:sp>
    </p:spTree>
    <p:extLst>
      <p:ext uri="{BB962C8B-B14F-4D97-AF65-F5344CB8AC3E}">
        <p14:creationId xmlns:p14="http://schemas.microsoft.com/office/powerpoint/2010/main" val="41632957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a:p>
        </p:txBody>
      </p:sp>
      <p:sp>
        <p:nvSpPr>
          <p:cNvPr id="3" name="Inhaltsplatzhalter 2"/>
          <p:cNvSpPr>
            <a:spLocks noGrp="1"/>
          </p:cNvSpPr>
          <p:nvPr>
            <p:ph idx="1"/>
          </p:nvPr>
        </p:nvSpPr>
        <p:spPr/>
        <p:txBody>
          <a:bodyPr/>
          <a:lstStyle/>
          <a:p>
            <a:pPr marL="571500" indent="-571500">
              <a:buFont typeface="+mj-lt"/>
              <a:buAutoNum type="romanUcPeriod"/>
            </a:pPr>
            <a:r>
              <a:rPr lang="en-US" dirty="0">
                <a:solidFill>
                  <a:schemeClr val="bg1">
                    <a:lumMod val="75000"/>
                  </a:schemeClr>
                </a:solidFill>
              </a:rPr>
              <a:t>Between fear and confidence</a:t>
            </a:r>
          </a:p>
          <a:p>
            <a:pPr marL="571500" indent="-571500">
              <a:buFont typeface="+mj-lt"/>
              <a:buAutoNum type="romanUcPeriod"/>
            </a:pPr>
            <a:r>
              <a:rPr lang="en-US" dirty="0">
                <a:solidFill>
                  <a:schemeClr val="bg1">
                    <a:lumMod val="75000"/>
                  </a:schemeClr>
                </a:solidFill>
              </a:rPr>
              <a:t>What is a promise and what does it do </a:t>
            </a:r>
          </a:p>
          <a:p>
            <a:pPr marL="571500" indent="-571500">
              <a:buFont typeface="+mj-lt"/>
              <a:buAutoNum type="romanUcPeriod"/>
            </a:pPr>
            <a:r>
              <a:rPr lang="en-US" dirty="0">
                <a:solidFill>
                  <a:schemeClr val="bg1">
                    <a:lumMod val="75000"/>
                  </a:schemeClr>
                </a:solidFill>
              </a:rPr>
              <a:t>Policy – options and impact</a:t>
            </a:r>
          </a:p>
          <a:p>
            <a:pPr marL="571500" indent="-571500">
              <a:buFont typeface="+mj-lt"/>
              <a:buAutoNum type="romanUcPeriod"/>
            </a:pPr>
            <a:r>
              <a:rPr lang="en-US" b="1" dirty="0"/>
              <a:t>Publics and collective imaginaries </a:t>
            </a:r>
          </a:p>
          <a:p>
            <a:pPr marL="571500" indent="-571500">
              <a:buFont typeface="+mj-lt"/>
              <a:buAutoNum type="romanUcPeriod"/>
            </a:pPr>
            <a:r>
              <a:rPr lang="en-US" dirty="0">
                <a:solidFill>
                  <a:schemeClr val="bg1">
                    <a:lumMod val="75000"/>
                  </a:schemeClr>
                </a:solidFill>
              </a:rPr>
              <a:t>The cunning of uncertainty</a:t>
            </a:r>
          </a:p>
          <a:p>
            <a:endParaRPr lang="de-AT" dirty="0"/>
          </a:p>
        </p:txBody>
      </p:sp>
    </p:spTree>
    <p:extLst>
      <p:ext uri="{BB962C8B-B14F-4D97-AF65-F5344CB8AC3E}">
        <p14:creationId xmlns:p14="http://schemas.microsoft.com/office/powerpoint/2010/main" val="1903620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The public dimension of science and innovation</a:t>
            </a:r>
            <a:endParaRPr lang="de-AT" dirty="0"/>
          </a:p>
        </p:txBody>
      </p:sp>
      <p:sp>
        <p:nvSpPr>
          <p:cNvPr id="3" name="Inhaltsplatzhalter 2"/>
          <p:cNvSpPr>
            <a:spLocks noGrp="1"/>
          </p:cNvSpPr>
          <p:nvPr>
            <p:ph idx="1"/>
          </p:nvPr>
        </p:nvSpPr>
        <p:spPr>
          <a:xfrm>
            <a:off x="395536" y="1628800"/>
            <a:ext cx="8229600" cy="4525963"/>
          </a:xfrm>
        </p:spPr>
        <p:txBody>
          <a:bodyPr>
            <a:normAutofit lnSpcReduction="10000"/>
          </a:bodyPr>
          <a:lstStyle/>
          <a:p>
            <a:pPr>
              <a:buFont typeface="Wingdings" pitchFamily="2" charset="2"/>
              <a:buChar char="Ø"/>
            </a:pPr>
            <a:endParaRPr lang="en-US" dirty="0" smtClean="0"/>
          </a:p>
          <a:p>
            <a:pPr>
              <a:buFont typeface="Wingdings" pitchFamily="2" charset="2"/>
              <a:buChar char="Ø"/>
            </a:pPr>
            <a:r>
              <a:rPr lang="en-US" dirty="0" smtClean="0"/>
              <a:t>Meeting the public, discovering publics: from PUS to PAS to PES, what next ?</a:t>
            </a:r>
          </a:p>
          <a:p>
            <a:pPr>
              <a:buFont typeface="Wingdings" pitchFamily="2" charset="2"/>
              <a:buChar char="Ø"/>
            </a:pPr>
            <a:r>
              <a:rPr lang="en-US" i="1" dirty="0" smtClean="0"/>
              <a:t>Scientist: why don’t people care about science? Public: why don’t scientists care about people? (Pew Survey, Public praises science; scientists fault public; C. </a:t>
            </a:r>
            <a:r>
              <a:rPr lang="en-US" i="1" dirty="0" err="1" smtClean="0"/>
              <a:t>Safina</a:t>
            </a:r>
            <a:r>
              <a:rPr lang="en-US" i="1" dirty="0" smtClean="0"/>
              <a:t>, 2012)</a:t>
            </a:r>
          </a:p>
          <a:p>
            <a:pPr>
              <a:buFont typeface="Wingdings" pitchFamily="2" charset="2"/>
              <a:buChar char="Ø"/>
            </a:pPr>
            <a:r>
              <a:rPr lang="en-US" dirty="0" smtClean="0"/>
              <a:t>Where is the place of people in our knowledge?</a:t>
            </a:r>
          </a:p>
          <a:p>
            <a:pPr marL="0" indent="0">
              <a:buNone/>
            </a:pPr>
            <a:endParaRPr lang="en-US" dirty="0" smtClean="0"/>
          </a:p>
          <a:p>
            <a:endParaRPr lang="de-AT" dirty="0"/>
          </a:p>
        </p:txBody>
      </p:sp>
    </p:spTree>
    <p:extLst>
      <p:ext uri="{BB962C8B-B14F-4D97-AF65-F5344CB8AC3E}">
        <p14:creationId xmlns:p14="http://schemas.microsoft.com/office/powerpoint/2010/main" val="38740795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Evidence based policy – questions of legitimacy and </a:t>
            </a:r>
            <a:r>
              <a:rPr lang="en-US" dirty="0" err="1"/>
              <a:t>authoritativness</a:t>
            </a:r>
            <a:endParaRPr lang="de-AT" dirty="0"/>
          </a:p>
        </p:txBody>
      </p:sp>
      <p:sp>
        <p:nvSpPr>
          <p:cNvPr id="3" name="Inhaltsplatzhalter 2"/>
          <p:cNvSpPr>
            <a:spLocks noGrp="1"/>
          </p:cNvSpPr>
          <p:nvPr>
            <p:ph idx="1"/>
          </p:nvPr>
        </p:nvSpPr>
        <p:spPr/>
        <p:txBody>
          <a:bodyPr/>
          <a:lstStyle/>
          <a:p>
            <a:pPr>
              <a:buFont typeface="Wingdings" pitchFamily="2" charset="2"/>
              <a:buChar char="Ø"/>
            </a:pPr>
            <a:endParaRPr lang="en-US" sz="1600" dirty="0" smtClean="0"/>
          </a:p>
          <a:p>
            <a:pPr>
              <a:buFont typeface="Wingdings" pitchFamily="2" charset="2"/>
              <a:buChar char="Ø"/>
            </a:pPr>
            <a:r>
              <a:rPr lang="en-US" dirty="0" smtClean="0"/>
              <a:t>Who can argue against evidence?</a:t>
            </a:r>
          </a:p>
          <a:p>
            <a:pPr>
              <a:buFont typeface="Wingdings" pitchFamily="2" charset="2"/>
              <a:buChar char="Ø"/>
            </a:pPr>
            <a:r>
              <a:rPr lang="en-US" dirty="0" smtClean="0"/>
              <a:t>But whose </a:t>
            </a:r>
            <a:r>
              <a:rPr lang="en-US" dirty="0"/>
              <a:t>evidence, how assembled, by whom, in which </a:t>
            </a:r>
            <a:r>
              <a:rPr lang="en-US" dirty="0" smtClean="0"/>
              <a:t>context?</a:t>
            </a:r>
            <a:endParaRPr lang="en-US" dirty="0"/>
          </a:p>
          <a:p>
            <a:pPr>
              <a:buFont typeface="Wingdings" pitchFamily="2" charset="2"/>
              <a:buChar char="Ø"/>
            </a:pPr>
            <a:r>
              <a:rPr lang="en-US" dirty="0" err="1" smtClean="0"/>
              <a:t>Decontextualization</a:t>
            </a:r>
            <a:r>
              <a:rPr lang="en-US" dirty="0" smtClean="0"/>
              <a:t> </a:t>
            </a:r>
            <a:r>
              <a:rPr lang="en-US" dirty="0"/>
              <a:t>and </a:t>
            </a:r>
            <a:r>
              <a:rPr lang="en-US" dirty="0" err="1"/>
              <a:t>recontextualization</a:t>
            </a:r>
            <a:endParaRPr lang="en-US" dirty="0"/>
          </a:p>
          <a:p>
            <a:pPr>
              <a:buFont typeface="Wingdings" pitchFamily="2" charset="2"/>
              <a:buChar char="Ø"/>
            </a:pPr>
            <a:r>
              <a:rPr lang="en-US" dirty="0" smtClean="0"/>
              <a:t>National </a:t>
            </a:r>
            <a:r>
              <a:rPr lang="en-US" dirty="0"/>
              <a:t>policy </a:t>
            </a:r>
            <a:r>
              <a:rPr lang="en-US" dirty="0" smtClean="0"/>
              <a:t>boundaries: How local/national is EBP?</a:t>
            </a:r>
            <a:endParaRPr lang="en-US" dirty="0"/>
          </a:p>
          <a:p>
            <a:pPr>
              <a:buFont typeface="Wingdings" pitchFamily="2" charset="2"/>
              <a:buChar char="Ø"/>
            </a:pPr>
            <a:r>
              <a:rPr lang="en-US" dirty="0" smtClean="0"/>
              <a:t>Does </a:t>
            </a:r>
            <a:r>
              <a:rPr lang="en-US" dirty="0"/>
              <a:t>it deepen the lay – expert divide?</a:t>
            </a:r>
          </a:p>
          <a:p>
            <a:pPr marL="0" indent="0">
              <a:buNone/>
            </a:pPr>
            <a:endParaRPr lang="de-AT" dirty="0"/>
          </a:p>
        </p:txBody>
      </p:sp>
    </p:spTree>
    <p:extLst>
      <p:ext uri="{BB962C8B-B14F-4D97-AF65-F5344CB8AC3E}">
        <p14:creationId xmlns:p14="http://schemas.microsoft.com/office/powerpoint/2010/main" val="17330380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The experience of today’s life world</a:t>
            </a:r>
            <a:endParaRPr lang="de-AT" dirty="0"/>
          </a:p>
        </p:txBody>
      </p:sp>
      <p:sp>
        <p:nvSpPr>
          <p:cNvPr id="3" name="Inhaltsplatzhalter 2"/>
          <p:cNvSpPr>
            <a:spLocks noGrp="1"/>
          </p:cNvSpPr>
          <p:nvPr>
            <p:ph idx="1"/>
          </p:nvPr>
        </p:nvSpPr>
        <p:spPr/>
        <p:txBody>
          <a:bodyPr>
            <a:normAutofit/>
          </a:bodyPr>
          <a:lstStyle/>
          <a:p>
            <a:r>
              <a:rPr lang="en-US" dirty="0" smtClean="0"/>
              <a:t>The life world (Husserl, 1936): gap between scientific explanation and grounding facts of every day life</a:t>
            </a:r>
          </a:p>
          <a:p>
            <a:r>
              <a:rPr lang="en-US" dirty="0" smtClean="0"/>
              <a:t>Evidence through senses and everyday forms of cognition</a:t>
            </a:r>
          </a:p>
          <a:p>
            <a:r>
              <a:rPr lang="en-US" dirty="0" smtClean="0"/>
              <a:t>Validity of life world evaluated (</a:t>
            </a:r>
            <a:r>
              <a:rPr lang="en-US" i="1" dirty="0" smtClean="0"/>
              <a:t>reality check</a:t>
            </a:r>
            <a:r>
              <a:rPr lang="en-US" dirty="0" smtClean="0"/>
              <a:t>) through </a:t>
            </a:r>
            <a:r>
              <a:rPr lang="en-US" dirty="0" err="1" smtClean="0"/>
              <a:t>intersubjective</a:t>
            </a:r>
            <a:r>
              <a:rPr lang="en-US" dirty="0" smtClean="0"/>
              <a:t> experience: peers, social media, language, institutions, trust</a:t>
            </a:r>
          </a:p>
          <a:p>
            <a:endParaRPr lang="de-AT" dirty="0"/>
          </a:p>
        </p:txBody>
      </p:sp>
    </p:spTree>
    <p:extLst>
      <p:ext uri="{BB962C8B-B14F-4D97-AF65-F5344CB8AC3E}">
        <p14:creationId xmlns:p14="http://schemas.microsoft.com/office/powerpoint/2010/main" val="42259458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496" y="274638"/>
            <a:ext cx="9001000" cy="1143000"/>
          </a:xfrm>
        </p:spPr>
        <p:txBody>
          <a:bodyPr>
            <a:noAutofit/>
          </a:bodyPr>
          <a:lstStyle/>
          <a:p>
            <a:r>
              <a:rPr lang="en-US" sz="3600" dirty="0" smtClean="0"/>
              <a:t>Scientific evidence meets life world evidence:</a:t>
            </a:r>
            <a:br>
              <a:rPr lang="en-US" sz="3600" dirty="0" smtClean="0"/>
            </a:br>
            <a:r>
              <a:rPr lang="en-US" sz="3600" dirty="0" smtClean="0"/>
              <a:t>an ambivalent mixture</a:t>
            </a:r>
            <a:endParaRPr lang="de-AT" sz="3600" dirty="0"/>
          </a:p>
        </p:txBody>
      </p:sp>
      <p:sp>
        <p:nvSpPr>
          <p:cNvPr id="3" name="Inhaltsplatzhalter 2"/>
          <p:cNvSpPr>
            <a:spLocks noGrp="1"/>
          </p:cNvSpPr>
          <p:nvPr>
            <p:ph idx="1"/>
          </p:nvPr>
        </p:nvSpPr>
        <p:spPr/>
        <p:txBody>
          <a:bodyPr/>
          <a:lstStyle/>
          <a:p>
            <a:pPr>
              <a:buFont typeface="Wingdings" pitchFamily="2" charset="2"/>
              <a:buChar char="Ø"/>
            </a:pPr>
            <a:endParaRPr lang="en-US" dirty="0" smtClean="0"/>
          </a:p>
          <a:p>
            <a:pPr>
              <a:buFont typeface="Wingdings" pitchFamily="2" charset="2"/>
              <a:buChar char="Ø"/>
            </a:pPr>
            <a:r>
              <a:rPr lang="en-US" dirty="0" smtClean="0"/>
              <a:t>Varies with domain (nanotechnology; GMO; vaccinations; </a:t>
            </a:r>
            <a:r>
              <a:rPr lang="en-US" dirty="0" err="1" smtClean="0"/>
              <a:t>synbio</a:t>
            </a:r>
            <a:r>
              <a:rPr lang="en-US" dirty="0" smtClean="0"/>
              <a:t>; </a:t>
            </a:r>
            <a:r>
              <a:rPr lang="en-US" dirty="0" err="1" smtClean="0"/>
              <a:t>fracking</a:t>
            </a:r>
            <a:r>
              <a:rPr lang="en-US" dirty="0" smtClean="0"/>
              <a:t>...)</a:t>
            </a:r>
          </a:p>
          <a:p>
            <a:pPr>
              <a:buFont typeface="Wingdings" pitchFamily="2" charset="2"/>
              <a:buChar char="Ø"/>
            </a:pPr>
            <a:r>
              <a:rPr lang="en-US" dirty="0" smtClean="0"/>
              <a:t>Varies with sense of control: voluntary or involuntary</a:t>
            </a:r>
          </a:p>
          <a:p>
            <a:pPr>
              <a:buFont typeface="Wingdings" pitchFamily="2" charset="2"/>
              <a:buChar char="Ø"/>
            </a:pPr>
            <a:r>
              <a:rPr lang="en-US" dirty="0" smtClean="0"/>
              <a:t>In need of careful differentiation </a:t>
            </a:r>
            <a:r>
              <a:rPr lang="en-US" dirty="0"/>
              <a:t>(</a:t>
            </a:r>
            <a:r>
              <a:rPr lang="en-US" dirty="0" err="1"/>
              <a:t>Onora</a:t>
            </a:r>
            <a:r>
              <a:rPr lang="en-US" dirty="0"/>
              <a:t> </a:t>
            </a:r>
            <a:r>
              <a:rPr lang="en-US" dirty="0" smtClean="0"/>
              <a:t>O’Neill on trust)</a:t>
            </a:r>
          </a:p>
          <a:p>
            <a:pPr>
              <a:buFont typeface="Wingdings" pitchFamily="2" charset="2"/>
              <a:buChar char="Ø"/>
            </a:pPr>
            <a:r>
              <a:rPr lang="en-US" dirty="0" smtClean="0"/>
              <a:t>Place in people’s lives</a:t>
            </a:r>
            <a:endParaRPr lang="de-AT" dirty="0"/>
          </a:p>
        </p:txBody>
      </p:sp>
    </p:spTree>
    <p:extLst>
      <p:ext uri="{BB962C8B-B14F-4D97-AF65-F5344CB8AC3E}">
        <p14:creationId xmlns:p14="http://schemas.microsoft.com/office/powerpoint/2010/main" val="4115549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3600" dirty="0" err="1" smtClean="0"/>
              <a:t>Encountering</a:t>
            </a:r>
            <a:r>
              <a:rPr lang="de-AT" sz="3600" dirty="0" smtClean="0"/>
              <a:t> </a:t>
            </a:r>
            <a:r>
              <a:rPr lang="de-AT" sz="3600" dirty="0" err="1" smtClean="0"/>
              <a:t>people‘s</a:t>
            </a:r>
            <a:r>
              <a:rPr lang="de-AT" sz="3600" dirty="0" smtClean="0"/>
              <a:t> </a:t>
            </a:r>
            <a:r>
              <a:rPr lang="de-AT" sz="3600" dirty="0" err="1" smtClean="0"/>
              <a:t>life</a:t>
            </a:r>
            <a:r>
              <a:rPr lang="de-AT" sz="3600" dirty="0" smtClean="0"/>
              <a:t> </a:t>
            </a:r>
            <a:r>
              <a:rPr lang="de-AT" sz="3600" dirty="0" err="1" smtClean="0"/>
              <a:t>world</a:t>
            </a:r>
            <a:endParaRPr lang="de-AT" sz="3600" dirty="0"/>
          </a:p>
        </p:txBody>
      </p:sp>
      <p:sp>
        <p:nvSpPr>
          <p:cNvPr id="3" name="Inhaltsplatzhalter 2"/>
          <p:cNvSpPr>
            <a:spLocks noGrp="1"/>
          </p:cNvSpPr>
          <p:nvPr>
            <p:ph idx="1"/>
          </p:nvPr>
        </p:nvSpPr>
        <p:spPr/>
        <p:txBody>
          <a:bodyPr/>
          <a:lstStyle/>
          <a:p>
            <a:pPr lvl="0">
              <a:buFont typeface="Wingdings"/>
              <a:buChar char=""/>
            </a:pPr>
            <a:endParaRPr lang="de-AT" sz="2400" dirty="0">
              <a:ea typeface="Cambria"/>
              <a:cs typeface="Times New Roman"/>
            </a:endParaRPr>
          </a:p>
          <a:p>
            <a:pPr marL="0" indent="0" algn="ctr">
              <a:buNone/>
            </a:pPr>
            <a:r>
              <a:rPr lang="en-US" dirty="0" smtClean="0"/>
              <a:t>„ </a:t>
            </a:r>
            <a:r>
              <a:rPr lang="en-US" dirty="0"/>
              <a:t>The genomic revolution is here – are you ready?“</a:t>
            </a:r>
          </a:p>
          <a:p>
            <a:pPr marL="0" indent="0" algn="r">
              <a:buNone/>
            </a:pPr>
            <a:r>
              <a:rPr lang="en-US" sz="2000" dirty="0" smtClean="0"/>
              <a:t>American Museum </a:t>
            </a:r>
            <a:r>
              <a:rPr lang="en-US" sz="2000" dirty="0"/>
              <a:t>of Natural History, 2001</a:t>
            </a:r>
          </a:p>
          <a:p>
            <a:endParaRPr lang="de-AT"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645024"/>
            <a:ext cx="3456384" cy="230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23339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The changing public image of science</a:t>
            </a:r>
            <a:endParaRPr lang="de-AT" dirty="0"/>
          </a:p>
        </p:txBody>
      </p:sp>
      <p:pic>
        <p:nvPicPr>
          <p:cNvPr id="2051" name="Picture 3" descr="C:\Users\Blatterer.WWTF\Pictures\economist_19October.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20112063">
            <a:off x="1142800" y="1523859"/>
            <a:ext cx="2664296" cy="34622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60774">
            <a:off x="5155604" y="1556791"/>
            <a:ext cx="2448272" cy="3307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1691679" y="5280608"/>
            <a:ext cx="2952328" cy="369332"/>
          </a:xfrm>
          <a:prstGeom prst="rect">
            <a:avLst/>
          </a:prstGeom>
          <a:noFill/>
        </p:spPr>
        <p:txBody>
          <a:bodyPr wrap="square" rtlCol="0">
            <a:spAutoFit/>
          </a:bodyPr>
          <a:lstStyle/>
          <a:p>
            <a:r>
              <a:rPr lang="de-AT" dirty="0" smtClean="0"/>
              <a:t>19 </a:t>
            </a:r>
            <a:r>
              <a:rPr lang="de-AT" dirty="0" err="1" smtClean="0"/>
              <a:t>Oct</a:t>
            </a:r>
            <a:r>
              <a:rPr lang="de-AT" dirty="0" smtClean="0"/>
              <a:t> 2013</a:t>
            </a:r>
            <a:endParaRPr lang="de-AT" dirty="0"/>
          </a:p>
        </p:txBody>
      </p:sp>
      <p:sp>
        <p:nvSpPr>
          <p:cNvPr id="4" name="Textfeld 3"/>
          <p:cNvSpPr txBox="1"/>
          <p:nvPr/>
        </p:nvSpPr>
        <p:spPr>
          <a:xfrm>
            <a:off x="4788024" y="5253176"/>
            <a:ext cx="2520280" cy="369332"/>
          </a:xfrm>
          <a:prstGeom prst="rect">
            <a:avLst/>
          </a:prstGeom>
          <a:noFill/>
        </p:spPr>
        <p:txBody>
          <a:bodyPr wrap="square" rtlCol="0">
            <a:spAutoFit/>
          </a:bodyPr>
          <a:lstStyle/>
          <a:p>
            <a:r>
              <a:rPr lang="de-AT" dirty="0" smtClean="0"/>
              <a:t>17 </a:t>
            </a:r>
            <a:r>
              <a:rPr lang="de-AT" dirty="0" err="1" smtClean="0"/>
              <a:t>Oct</a:t>
            </a:r>
            <a:r>
              <a:rPr lang="de-AT" dirty="0" smtClean="0"/>
              <a:t> 2013</a:t>
            </a:r>
            <a:endParaRPr lang="de-AT" dirty="0"/>
          </a:p>
        </p:txBody>
      </p:sp>
    </p:spTree>
    <p:extLst>
      <p:ext uri="{BB962C8B-B14F-4D97-AF65-F5344CB8AC3E}">
        <p14:creationId xmlns:p14="http://schemas.microsoft.com/office/powerpoint/2010/main" val="3366622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a:p>
        </p:txBody>
      </p:sp>
      <p:sp>
        <p:nvSpPr>
          <p:cNvPr id="3" name="Inhaltsplatzhalter 2"/>
          <p:cNvSpPr>
            <a:spLocks noGrp="1"/>
          </p:cNvSpPr>
          <p:nvPr>
            <p:ph idx="1"/>
          </p:nvPr>
        </p:nvSpPr>
        <p:spPr/>
        <p:txBody>
          <a:bodyPr/>
          <a:lstStyle/>
          <a:p>
            <a:pPr marL="857250" indent="-857250">
              <a:buFont typeface="+mj-lt"/>
              <a:buAutoNum type="romanUcPeriod"/>
            </a:pPr>
            <a:r>
              <a:rPr lang="en-US" sz="3600" b="1" dirty="0" smtClean="0"/>
              <a:t>Between </a:t>
            </a:r>
            <a:r>
              <a:rPr lang="en-US" sz="3600" b="1" dirty="0"/>
              <a:t>fear and confidence</a:t>
            </a:r>
          </a:p>
          <a:p>
            <a:pPr marL="857250" indent="-857250">
              <a:buFont typeface="+mj-lt"/>
              <a:buAutoNum type="romanUcPeriod"/>
            </a:pPr>
            <a:r>
              <a:rPr lang="en-US" sz="3600" dirty="0">
                <a:solidFill>
                  <a:schemeClr val="bg1">
                    <a:lumMod val="65000"/>
                  </a:schemeClr>
                </a:solidFill>
              </a:rPr>
              <a:t>What is a promise and what does it do </a:t>
            </a:r>
          </a:p>
          <a:p>
            <a:pPr marL="857250" indent="-857250">
              <a:buFont typeface="+mj-lt"/>
              <a:buAutoNum type="romanUcPeriod"/>
            </a:pPr>
            <a:r>
              <a:rPr lang="en-US" sz="3600" dirty="0">
                <a:solidFill>
                  <a:schemeClr val="bg1">
                    <a:lumMod val="65000"/>
                  </a:schemeClr>
                </a:solidFill>
              </a:rPr>
              <a:t>Policy – options and impact</a:t>
            </a:r>
          </a:p>
          <a:p>
            <a:pPr marL="857250" indent="-857250">
              <a:buFont typeface="+mj-lt"/>
              <a:buAutoNum type="romanUcPeriod"/>
            </a:pPr>
            <a:r>
              <a:rPr lang="en-US" sz="3600" dirty="0">
                <a:solidFill>
                  <a:schemeClr val="bg1">
                    <a:lumMod val="65000"/>
                  </a:schemeClr>
                </a:solidFill>
              </a:rPr>
              <a:t>Publics and collective imaginaries </a:t>
            </a:r>
          </a:p>
          <a:p>
            <a:pPr marL="857250" indent="-857250">
              <a:buFont typeface="+mj-lt"/>
              <a:buAutoNum type="romanUcPeriod"/>
            </a:pPr>
            <a:r>
              <a:rPr lang="en-US" sz="3600" dirty="0">
                <a:solidFill>
                  <a:schemeClr val="bg1">
                    <a:lumMod val="65000"/>
                  </a:schemeClr>
                </a:solidFill>
              </a:rPr>
              <a:t>The cunning of uncertainty</a:t>
            </a:r>
          </a:p>
          <a:p>
            <a:endParaRPr lang="de-AT" dirty="0"/>
          </a:p>
        </p:txBody>
      </p:sp>
    </p:spTree>
    <p:extLst>
      <p:ext uri="{BB962C8B-B14F-4D97-AF65-F5344CB8AC3E}">
        <p14:creationId xmlns:p14="http://schemas.microsoft.com/office/powerpoint/2010/main" val="2765765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The public image of science: </a:t>
            </a:r>
            <a:br>
              <a:rPr lang="en-US" dirty="0" smtClean="0"/>
            </a:br>
            <a:r>
              <a:rPr lang="en-US" dirty="0" smtClean="0"/>
              <a:t>tensions and contradictions</a:t>
            </a:r>
            <a:endParaRPr lang="de-AT" dirty="0"/>
          </a:p>
        </p:txBody>
      </p:sp>
      <p:sp>
        <p:nvSpPr>
          <p:cNvPr id="3" name="Inhaltsplatzhalter 2"/>
          <p:cNvSpPr>
            <a:spLocks noGrp="1"/>
          </p:cNvSpPr>
          <p:nvPr>
            <p:ph idx="1"/>
          </p:nvPr>
        </p:nvSpPr>
        <p:spPr/>
        <p:txBody>
          <a:bodyPr/>
          <a:lstStyle/>
          <a:p>
            <a:endParaRPr lang="en-US" dirty="0" smtClean="0"/>
          </a:p>
          <a:p>
            <a:pPr>
              <a:buFont typeface="Wingdings" pitchFamily="2" charset="2"/>
              <a:buChar char="Ø"/>
            </a:pPr>
            <a:r>
              <a:rPr lang="en-US" dirty="0" smtClean="0"/>
              <a:t>Peer-review </a:t>
            </a:r>
            <a:r>
              <a:rPr lang="en-US" dirty="0"/>
              <a:t>system bursting at </a:t>
            </a:r>
            <a:r>
              <a:rPr lang="en-US" dirty="0" smtClean="0"/>
              <a:t>seams</a:t>
            </a:r>
          </a:p>
          <a:p>
            <a:pPr>
              <a:buFont typeface="Wingdings" pitchFamily="2" charset="2"/>
              <a:buChar char="Ø"/>
            </a:pPr>
            <a:r>
              <a:rPr lang="en-US" dirty="0" smtClean="0"/>
              <a:t>The replication crisis (John Ioannidis)</a:t>
            </a:r>
            <a:endParaRPr lang="en-US" dirty="0"/>
          </a:p>
          <a:p>
            <a:pPr>
              <a:buFont typeface="Wingdings" pitchFamily="2" charset="2"/>
              <a:buChar char="Ø"/>
            </a:pPr>
            <a:r>
              <a:rPr lang="en-US" dirty="0" smtClean="0"/>
              <a:t>Can science still validate and certify scientific results?</a:t>
            </a:r>
          </a:p>
          <a:p>
            <a:pPr>
              <a:buFont typeface="Wingdings" pitchFamily="2" charset="2"/>
              <a:buChar char="Ø"/>
            </a:pPr>
            <a:r>
              <a:rPr lang="en-US" dirty="0" smtClean="0"/>
              <a:t>OA and access of public through internet</a:t>
            </a:r>
          </a:p>
          <a:p>
            <a:pPr>
              <a:buFont typeface="Wingdings" pitchFamily="2" charset="2"/>
              <a:buChar char="Ø"/>
            </a:pPr>
            <a:r>
              <a:rPr lang="en-US" dirty="0" smtClean="0"/>
              <a:t>Crowd funding and citizen science e.g. </a:t>
            </a:r>
            <a:r>
              <a:rPr lang="en-US" dirty="0" err="1" smtClean="0"/>
              <a:t>GalaxyZoo</a:t>
            </a:r>
            <a:r>
              <a:rPr lang="en-US" dirty="0" smtClean="0"/>
              <a:t>, Fold-it; etc. on the rise</a:t>
            </a:r>
          </a:p>
          <a:p>
            <a:endParaRPr lang="de-AT" dirty="0"/>
          </a:p>
        </p:txBody>
      </p:sp>
    </p:spTree>
    <p:extLst>
      <p:ext uri="{BB962C8B-B14F-4D97-AF65-F5344CB8AC3E}">
        <p14:creationId xmlns:p14="http://schemas.microsoft.com/office/powerpoint/2010/main" val="14812997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Institutionalized</a:t>
            </a:r>
            <a:r>
              <a:rPr lang="de-AT" dirty="0" smtClean="0"/>
              <a:t> </a:t>
            </a:r>
            <a:r>
              <a:rPr lang="de-AT" dirty="0" err="1" smtClean="0"/>
              <a:t>re-assurance</a:t>
            </a:r>
            <a:r>
              <a:rPr lang="de-AT" dirty="0" smtClean="0"/>
              <a:t> </a:t>
            </a:r>
            <a:endParaRPr lang="de-AT"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268760"/>
            <a:ext cx="6102625" cy="3438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eck 3"/>
          <p:cNvSpPr/>
          <p:nvPr/>
        </p:nvSpPr>
        <p:spPr>
          <a:xfrm>
            <a:off x="827584" y="4869160"/>
            <a:ext cx="7632848" cy="1323439"/>
          </a:xfrm>
          <a:prstGeom prst="rect">
            <a:avLst/>
          </a:prstGeom>
        </p:spPr>
        <p:txBody>
          <a:bodyPr wrap="square">
            <a:spAutoFit/>
          </a:bodyPr>
          <a:lstStyle/>
          <a:p>
            <a:r>
              <a:rPr lang="en-US" sz="1400" dirty="0"/>
              <a:t>The UK chief scientific adviser, John </a:t>
            </a:r>
            <a:r>
              <a:rPr lang="en-US" sz="1400" dirty="0" err="1"/>
              <a:t>Beddington</a:t>
            </a:r>
            <a:r>
              <a:rPr lang="en-US" sz="1400" dirty="0"/>
              <a:t>, has overseen the installation of science advisers in every department of the British government.</a:t>
            </a:r>
          </a:p>
          <a:p>
            <a:pPr algn="ctr"/>
            <a:r>
              <a:rPr lang="en-US" sz="2400" dirty="0"/>
              <a:t>Beyond the great and good </a:t>
            </a:r>
            <a:endParaRPr lang="en-US" sz="2400" dirty="0" smtClean="0"/>
          </a:p>
          <a:p>
            <a:r>
              <a:rPr lang="en-US" sz="1400" dirty="0" smtClean="0"/>
              <a:t>Chief </a:t>
            </a:r>
            <a:r>
              <a:rPr lang="en-US" sz="1400" dirty="0"/>
              <a:t>scientific advisers need better support and networks to ensure that science advice to governments is robust, say Robert Doubleday and James </a:t>
            </a:r>
            <a:r>
              <a:rPr lang="en-US" sz="1400" dirty="0" err="1"/>
              <a:t>Wilsdon</a:t>
            </a:r>
            <a:r>
              <a:rPr lang="en-US" sz="1400" dirty="0" smtClean="0"/>
              <a:t>. </a:t>
            </a:r>
            <a:r>
              <a:rPr lang="en-US" sz="1100" dirty="0" smtClean="0"/>
              <a:t>Nature </a:t>
            </a:r>
            <a:r>
              <a:rPr lang="en-US" sz="1100" dirty="0" err="1" smtClean="0"/>
              <a:t>Vol</a:t>
            </a:r>
            <a:r>
              <a:rPr lang="en-US" sz="1100" dirty="0" smtClean="0"/>
              <a:t> 485, 17 May 2012</a:t>
            </a:r>
            <a:endParaRPr lang="en-US" sz="1100" dirty="0"/>
          </a:p>
        </p:txBody>
      </p:sp>
    </p:spTree>
    <p:extLst>
      <p:ext uri="{BB962C8B-B14F-4D97-AF65-F5344CB8AC3E}">
        <p14:creationId xmlns:p14="http://schemas.microsoft.com/office/powerpoint/2010/main" val="29430269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Institutionalized re-assurance: </a:t>
            </a:r>
            <a:br>
              <a:rPr lang="en-US" dirty="0" smtClean="0"/>
            </a:br>
            <a:r>
              <a:rPr lang="en-US" dirty="0" smtClean="0"/>
              <a:t>the office of CSA</a:t>
            </a:r>
            <a:endParaRPr lang="de-AT" dirty="0"/>
          </a:p>
        </p:txBody>
      </p:sp>
      <p:sp>
        <p:nvSpPr>
          <p:cNvPr id="3" name="Inhaltsplatzhalter 2"/>
          <p:cNvSpPr>
            <a:spLocks noGrp="1"/>
          </p:cNvSpPr>
          <p:nvPr>
            <p:ph idx="1"/>
          </p:nvPr>
        </p:nvSpPr>
        <p:spPr/>
        <p:txBody>
          <a:bodyPr/>
          <a:lstStyle/>
          <a:p>
            <a:endParaRPr lang="en-US" dirty="0" smtClean="0"/>
          </a:p>
          <a:p>
            <a:pPr>
              <a:buFont typeface="Wingdings" pitchFamily="2" charset="2"/>
              <a:buChar char="Ø"/>
            </a:pPr>
            <a:r>
              <a:rPr lang="en-US" dirty="0" smtClean="0"/>
              <a:t>CSA – a product of one political culture and part of an advisory system</a:t>
            </a:r>
          </a:p>
          <a:p>
            <a:pPr>
              <a:buFont typeface="Wingdings" pitchFamily="2" charset="2"/>
              <a:buChar char="Ø"/>
            </a:pPr>
            <a:r>
              <a:rPr lang="en-US" dirty="0" smtClean="0"/>
              <a:t>Works best for emergencies: decision-making under intense time-pressure, linked to immediate decision of do or don’t</a:t>
            </a:r>
          </a:p>
          <a:p>
            <a:pPr>
              <a:buFont typeface="Wingdings" pitchFamily="2" charset="2"/>
              <a:buChar char="Ø"/>
            </a:pPr>
            <a:r>
              <a:rPr lang="en-US" dirty="0" smtClean="0"/>
              <a:t>Comparable to re-insurance </a:t>
            </a:r>
          </a:p>
          <a:p>
            <a:pPr>
              <a:buFont typeface="Wingdings" pitchFamily="2" charset="2"/>
              <a:buChar char="Ø"/>
            </a:pPr>
            <a:r>
              <a:rPr lang="en-US" dirty="0" smtClean="0"/>
              <a:t>Difficult to achieve at EU level</a:t>
            </a:r>
          </a:p>
          <a:p>
            <a:endParaRPr lang="de-AT" dirty="0"/>
          </a:p>
        </p:txBody>
      </p:sp>
    </p:spTree>
    <p:extLst>
      <p:ext uri="{BB962C8B-B14F-4D97-AF65-F5344CB8AC3E}">
        <p14:creationId xmlns:p14="http://schemas.microsoft.com/office/powerpoint/2010/main" val="2704756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The role of collective (political) imaginaries</a:t>
            </a:r>
            <a:endParaRPr lang="de-AT" dirty="0"/>
          </a:p>
        </p:txBody>
      </p:sp>
      <p:sp>
        <p:nvSpPr>
          <p:cNvPr id="3" name="Inhaltsplatzhalter 2"/>
          <p:cNvSpPr>
            <a:spLocks noGrp="1"/>
          </p:cNvSpPr>
          <p:nvPr>
            <p:ph idx="1"/>
          </p:nvPr>
        </p:nvSpPr>
        <p:spPr/>
        <p:txBody>
          <a:bodyPr>
            <a:normAutofit lnSpcReduction="10000"/>
          </a:bodyPr>
          <a:lstStyle/>
          <a:p>
            <a:pPr>
              <a:buFont typeface="Wingdings" pitchFamily="2" charset="2"/>
              <a:buChar char="Ø"/>
            </a:pPr>
            <a:r>
              <a:rPr lang="en-US" i="1" dirty="0" smtClean="0"/>
              <a:t>A democracy must be imagined and performed by multiple agents in order to exist </a:t>
            </a:r>
            <a:r>
              <a:rPr lang="en-US" dirty="0" smtClean="0"/>
              <a:t>(Y. </a:t>
            </a:r>
            <a:r>
              <a:rPr lang="en-US" dirty="0" err="1" smtClean="0"/>
              <a:t>Ezrahi</a:t>
            </a:r>
            <a:r>
              <a:rPr lang="en-US" dirty="0" smtClean="0"/>
              <a:t>, 2013)</a:t>
            </a:r>
          </a:p>
          <a:p>
            <a:pPr>
              <a:buFont typeface="Wingdings" pitchFamily="2" charset="2"/>
              <a:buChar char="Ø"/>
            </a:pPr>
            <a:r>
              <a:rPr lang="en-US" dirty="0" smtClean="0"/>
              <a:t>Disintegration of external </a:t>
            </a:r>
            <a:r>
              <a:rPr lang="en-US" dirty="0" smtClean="0"/>
              <a:t>reality i.e. Nature, </a:t>
            </a:r>
            <a:r>
              <a:rPr lang="en-US" dirty="0" smtClean="0"/>
              <a:t>justification of political order</a:t>
            </a:r>
          </a:p>
          <a:p>
            <a:pPr>
              <a:buFont typeface="Wingdings" pitchFamily="2" charset="2"/>
              <a:buChar char="Ø"/>
            </a:pPr>
            <a:r>
              <a:rPr lang="en-US" dirty="0" smtClean="0"/>
              <a:t>Reversal: from image to reality rather than from presumed reality to representations</a:t>
            </a:r>
          </a:p>
          <a:p>
            <a:pPr>
              <a:buFont typeface="Wingdings" pitchFamily="2" charset="2"/>
              <a:buChar char="Ø"/>
            </a:pPr>
            <a:r>
              <a:rPr lang="en-US" dirty="0" smtClean="0"/>
              <a:t>New space for politics and ethics to choose collective imaginaries to shape common life</a:t>
            </a:r>
          </a:p>
          <a:p>
            <a:endParaRPr lang="de-AT" dirty="0"/>
          </a:p>
        </p:txBody>
      </p:sp>
    </p:spTree>
    <p:extLst>
      <p:ext uri="{BB962C8B-B14F-4D97-AF65-F5344CB8AC3E}">
        <p14:creationId xmlns:p14="http://schemas.microsoft.com/office/powerpoint/2010/main" val="19592038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a:p>
        </p:txBody>
      </p:sp>
      <p:sp>
        <p:nvSpPr>
          <p:cNvPr id="3" name="Inhaltsplatzhalter 2"/>
          <p:cNvSpPr>
            <a:spLocks noGrp="1"/>
          </p:cNvSpPr>
          <p:nvPr>
            <p:ph idx="1"/>
          </p:nvPr>
        </p:nvSpPr>
        <p:spPr/>
        <p:txBody>
          <a:bodyPr/>
          <a:lstStyle/>
          <a:p>
            <a:pPr marL="571500" indent="-571500">
              <a:buFont typeface="+mj-lt"/>
              <a:buAutoNum type="romanUcPeriod"/>
            </a:pPr>
            <a:r>
              <a:rPr lang="en-US" dirty="0">
                <a:solidFill>
                  <a:schemeClr val="bg1">
                    <a:lumMod val="75000"/>
                  </a:schemeClr>
                </a:solidFill>
              </a:rPr>
              <a:t>Between fear and confidence</a:t>
            </a:r>
          </a:p>
          <a:p>
            <a:pPr marL="571500" indent="-571500">
              <a:buFont typeface="+mj-lt"/>
              <a:buAutoNum type="romanUcPeriod"/>
            </a:pPr>
            <a:r>
              <a:rPr lang="en-US" dirty="0">
                <a:solidFill>
                  <a:schemeClr val="bg1">
                    <a:lumMod val="75000"/>
                  </a:schemeClr>
                </a:solidFill>
              </a:rPr>
              <a:t>What is a promise and what does it do </a:t>
            </a:r>
          </a:p>
          <a:p>
            <a:pPr marL="571500" indent="-571500">
              <a:buFont typeface="+mj-lt"/>
              <a:buAutoNum type="romanUcPeriod"/>
            </a:pPr>
            <a:r>
              <a:rPr lang="en-US" dirty="0">
                <a:solidFill>
                  <a:schemeClr val="bg1">
                    <a:lumMod val="75000"/>
                  </a:schemeClr>
                </a:solidFill>
              </a:rPr>
              <a:t>Policy – options and impact</a:t>
            </a:r>
          </a:p>
          <a:p>
            <a:pPr marL="571500" indent="-571500">
              <a:buFont typeface="+mj-lt"/>
              <a:buAutoNum type="romanUcPeriod"/>
            </a:pPr>
            <a:r>
              <a:rPr lang="en-US" dirty="0">
                <a:solidFill>
                  <a:schemeClr val="bg1">
                    <a:lumMod val="75000"/>
                  </a:schemeClr>
                </a:solidFill>
              </a:rPr>
              <a:t>Publics and collective imaginaries </a:t>
            </a:r>
          </a:p>
          <a:p>
            <a:pPr marL="571500" indent="-571500">
              <a:buFont typeface="+mj-lt"/>
              <a:buAutoNum type="romanUcPeriod"/>
            </a:pPr>
            <a:r>
              <a:rPr lang="en-US" b="1" dirty="0"/>
              <a:t>The cunning of uncertainty</a:t>
            </a:r>
          </a:p>
          <a:p>
            <a:endParaRPr lang="de-AT" dirty="0"/>
          </a:p>
        </p:txBody>
      </p:sp>
    </p:spTree>
    <p:extLst>
      <p:ext uri="{BB962C8B-B14F-4D97-AF65-F5344CB8AC3E}">
        <p14:creationId xmlns:p14="http://schemas.microsoft.com/office/powerpoint/2010/main" val="2636681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The </a:t>
            </a:r>
            <a:r>
              <a:rPr lang="de-AT" dirty="0" err="1" smtClean="0"/>
              <a:t>cunning</a:t>
            </a:r>
            <a:r>
              <a:rPr lang="de-AT" dirty="0" smtClean="0"/>
              <a:t> </a:t>
            </a:r>
            <a:r>
              <a:rPr lang="de-AT" dirty="0" err="1" smtClean="0"/>
              <a:t>of</a:t>
            </a:r>
            <a:r>
              <a:rPr lang="de-AT" dirty="0" smtClean="0"/>
              <a:t> </a:t>
            </a:r>
            <a:r>
              <a:rPr lang="de-AT" dirty="0" err="1" smtClean="0"/>
              <a:t>uncertainty</a:t>
            </a:r>
            <a:endParaRPr lang="de-AT" dirty="0"/>
          </a:p>
        </p:txBody>
      </p:sp>
      <p:sp>
        <p:nvSpPr>
          <p:cNvPr id="3" name="Inhaltsplatzhalter 2"/>
          <p:cNvSpPr>
            <a:spLocks noGrp="1"/>
          </p:cNvSpPr>
          <p:nvPr>
            <p:ph idx="1"/>
          </p:nvPr>
        </p:nvSpPr>
        <p:spPr/>
        <p:txBody>
          <a:bodyPr/>
          <a:lstStyle/>
          <a:p>
            <a:pPr>
              <a:buFont typeface="Wingdings" pitchFamily="2" charset="2"/>
              <a:buChar char="Ø"/>
            </a:pPr>
            <a:r>
              <a:rPr lang="en-US" dirty="0" smtClean="0"/>
              <a:t>Science thrives at the cusp of uncertainty</a:t>
            </a:r>
          </a:p>
          <a:p>
            <a:pPr>
              <a:buFont typeface="Wingdings" pitchFamily="2" charset="2"/>
              <a:buChar char="Ø"/>
            </a:pPr>
            <a:r>
              <a:rPr lang="en-US" dirty="0" smtClean="0"/>
              <a:t>Frontier research and innovation are inherently uncertain</a:t>
            </a:r>
          </a:p>
          <a:p>
            <a:pPr>
              <a:buFont typeface="Wingdings" pitchFamily="2" charset="2"/>
              <a:buChar char="Ø"/>
            </a:pPr>
            <a:r>
              <a:rPr lang="en-US" dirty="0" smtClean="0"/>
              <a:t>If science can thrive on uncertainty – why not society?</a:t>
            </a:r>
          </a:p>
          <a:p>
            <a:pPr>
              <a:buFont typeface="Wingdings" pitchFamily="2" charset="2"/>
              <a:buChar char="Ø"/>
            </a:pPr>
            <a:r>
              <a:rPr lang="en-US" dirty="0" smtClean="0"/>
              <a:t>Learning to embrace uncertainty</a:t>
            </a:r>
          </a:p>
          <a:p>
            <a:pPr>
              <a:buFont typeface="Wingdings" pitchFamily="2" charset="2"/>
              <a:buChar char="Ø"/>
            </a:pPr>
            <a:r>
              <a:rPr lang="en-US" dirty="0" smtClean="0"/>
              <a:t>Openness toward the future: an evolving system</a:t>
            </a:r>
          </a:p>
          <a:p>
            <a:endParaRPr lang="de-AT" dirty="0"/>
          </a:p>
        </p:txBody>
      </p:sp>
    </p:spTree>
    <p:extLst>
      <p:ext uri="{BB962C8B-B14F-4D97-AF65-F5344CB8AC3E}">
        <p14:creationId xmlns:p14="http://schemas.microsoft.com/office/powerpoint/2010/main" val="20848901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Embracing</a:t>
            </a:r>
            <a:r>
              <a:rPr lang="de-AT" dirty="0" smtClean="0"/>
              <a:t> </a:t>
            </a:r>
            <a:r>
              <a:rPr lang="de-AT" dirty="0" err="1" smtClean="0"/>
              <a:t>uncertainty</a:t>
            </a:r>
            <a:endParaRPr lang="de-AT" dirty="0"/>
          </a:p>
        </p:txBody>
      </p:sp>
      <p:sp>
        <p:nvSpPr>
          <p:cNvPr id="3" name="Inhaltsplatzhalter 2"/>
          <p:cNvSpPr>
            <a:spLocks noGrp="1"/>
          </p:cNvSpPr>
          <p:nvPr>
            <p:ph idx="1"/>
          </p:nvPr>
        </p:nvSpPr>
        <p:spPr/>
        <p:txBody>
          <a:bodyPr/>
          <a:lstStyle/>
          <a:p>
            <a:pPr>
              <a:buFont typeface="Wingdings" pitchFamily="2" charset="2"/>
              <a:buChar char="Ø"/>
            </a:pPr>
            <a:r>
              <a:rPr lang="en-US" dirty="0" smtClean="0"/>
              <a:t>The ubiquity and evolution of error</a:t>
            </a:r>
          </a:p>
          <a:p>
            <a:pPr>
              <a:buFont typeface="Wingdings" pitchFamily="2" charset="2"/>
              <a:buChar char="Ø"/>
            </a:pPr>
            <a:r>
              <a:rPr lang="en-US" dirty="0" smtClean="0"/>
              <a:t>Towards a culture to learning from mistakes</a:t>
            </a:r>
          </a:p>
          <a:p>
            <a:pPr>
              <a:buFont typeface="Wingdings" pitchFamily="2" charset="2"/>
              <a:buChar char="Ø"/>
            </a:pPr>
            <a:r>
              <a:rPr lang="en-US" dirty="0" smtClean="0"/>
              <a:t>Innovation is also inherently uncertain –linear </a:t>
            </a:r>
            <a:r>
              <a:rPr lang="en-US" smtClean="0"/>
              <a:t>model obsolete</a:t>
            </a:r>
            <a:endParaRPr lang="en-US" dirty="0" smtClean="0"/>
          </a:p>
          <a:p>
            <a:pPr>
              <a:buFont typeface="Wingdings" pitchFamily="2" charset="2"/>
              <a:buChar char="Ø"/>
            </a:pPr>
            <a:r>
              <a:rPr lang="en-US" dirty="0" smtClean="0"/>
              <a:t>E/value/action is a fundamental cultural activity</a:t>
            </a:r>
          </a:p>
          <a:p>
            <a:endParaRPr lang="en-US" dirty="0" smtClean="0"/>
          </a:p>
          <a:p>
            <a:endParaRPr lang="de-AT" dirty="0"/>
          </a:p>
        </p:txBody>
      </p:sp>
    </p:spTree>
    <p:extLst>
      <p:ext uri="{BB962C8B-B14F-4D97-AF65-F5344CB8AC3E}">
        <p14:creationId xmlns:p14="http://schemas.microsoft.com/office/powerpoint/2010/main" val="14462411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The Odds </a:t>
            </a:r>
            <a:r>
              <a:rPr lang="de-AT" dirty="0" err="1" smtClean="0"/>
              <a:t>for</a:t>
            </a:r>
            <a:r>
              <a:rPr lang="de-AT" dirty="0" smtClean="0"/>
              <a:t> Tomorrow</a:t>
            </a:r>
            <a:endParaRPr lang="de-AT" dirty="0"/>
          </a:p>
        </p:txBody>
      </p:sp>
      <p:sp>
        <p:nvSpPr>
          <p:cNvPr id="3" name="Inhaltsplatzhalter 2"/>
          <p:cNvSpPr>
            <a:spLocks noGrp="1"/>
          </p:cNvSpPr>
          <p:nvPr>
            <p:ph idx="1"/>
          </p:nvPr>
        </p:nvSpPr>
        <p:spPr/>
        <p:txBody>
          <a:bodyPr>
            <a:normAutofit lnSpcReduction="10000"/>
          </a:bodyPr>
          <a:lstStyle/>
          <a:p>
            <a:pPr marL="0" indent="0">
              <a:buNone/>
            </a:pPr>
            <a:r>
              <a:rPr lang="en-US" dirty="0"/>
              <a:t>“Contrary to what managers, engineers, politicians and risk experts want to make us believe, it is the massive mobilization of the population, of dissident experts and of victims which have led ministerial departments, industrialists, safety committees and courts of justice to modify their attitudes”.</a:t>
            </a:r>
          </a:p>
          <a:p>
            <a:pPr marL="0" indent="0">
              <a:buNone/>
            </a:pPr>
            <a:r>
              <a:rPr lang="en-US" dirty="0"/>
              <a:t>(D. </a:t>
            </a:r>
            <a:r>
              <a:rPr lang="en-US" dirty="0" err="1"/>
              <a:t>Pestre</a:t>
            </a:r>
            <a:r>
              <a:rPr lang="en-US" dirty="0"/>
              <a:t>, 2013, A </a:t>
            </a:r>
            <a:r>
              <a:rPr lang="en-US" dirty="0" err="1"/>
              <a:t>Contre</a:t>
            </a:r>
            <a:r>
              <a:rPr lang="en-US" dirty="0"/>
              <a:t>-Science. </a:t>
            </a:r>
            <a:r>
              <a:rPr lang="en-US" dirty="0" err="1"/>
              <a:t>Politiques</a:t>
            </a:r>
            <a:r>
              <a:rPr lang="en-US" dirty="0"/>
              <a:t> et </a:t>
            </a:r>
            <a:r>
              <a:rPr lang="en-US" dirty="0" err="1"/>
              <a:t>savoirs</a:t>
            </a:r>
            <a:r>
              <a:rPr lang="en-US" dirty="0"/>
              <a:t> des </a:t>
            </a:r>
            <a:r>
              <a:rPr lang="en-US" dirty="0" err="1"/>
              <a:t>sociétés</a:t>
            </a:r>
            <a:r>
              <a:rPr lang="en-US" dirty="0"/>
              <a:t> </a:t>
            </a:r>
            <a:r>
              <a:rPr lang="en-US" dirty="0" err="1"/>
              <a:t>contemporaines</a:t>
            </a:r>
            <a:r>
              <a:rPr lang="en-US" dirty="0"/>
              <a:t>, p.151)</a:t>
            </a:r>
          </a:p>
          <a:p>
            <a:endParaRPr lang="de-AT" dirty="0"/>
          </a:p>
        </p:txBody>
      </p:sp>
    </p:spTree>
    <p:extLst>
      <p:ext uri="{BB962C8B-B14F-4D97-AF65-F5344CB8AC3E}">
        <p14:creationId xmlns:p14="http://schemas.microsoft.com/office/powerpoint/2010/main" val="9097682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The </a:t>
            </a:r>
            <a:r>
              <a:rPr lang="de-AT" dirty="0" err="1" smtClean="0"/>
              <a:t>cunning</a:t>
            </a:r>
            <a:r>
              <a:rPr lang="de-AT" dirty="0" smtClean="0"/>
              <a:t> </a:t>
            </a:r>
            <a:r>
              <a:rPr lang="de-AT" dirty="0" err="1" smtClean="0"/>
              <a:t>of</a:t>
            </a:r>
            <a:r>
              <a:rPr lang="de-AT" dirty="0" smtClean="0"/>
              <a:t> </a:t>
            </a:r>
            <a:r>
              <a:rPr lang="de-AT" dirty="0" err="1" smtClean="0"/>
              <a:t>uncertainty</a:t>
            </a:r>
            <a:endParaRPr lang="de-AT" dirty="0"/>
          </a:p>
        </p:txBody>
      </p:sp>
      <p:sp>
        <p:nvSpPr>
          <p:cNvPr id="3" name="Inhaltsplatzhalter 2"/>
          <p:cNvSpPr>
            <a:spLocks noGrp="1"/>
          </p:cNvSpPr>
          <p:nvPr>
            <p:ph idx="1"/>
          </p:nvPr>
        </p:nvSpPr>
        <p:spPr/>
        <p:txBody>
          <a:bodyPr>
            <a:normAutofit lnSpcReduction="10000"/>
          </a:bodyPr>
          <a:lstStyle/>
          <a:p>
            <a:pPr marL="0" indent="0">
              <a:buNone/>
            </a:pPr>
            <a:r>
              <a:rPr lang="de-AT" dirty="0" err="1" smtClean="0"/>
              <a:t>It</a:t>
            </a:r>
            <a:r>
              <a:rPr lang="de-AT" dirty="0" smtClean="0"/>
              <a:t> </a:t>
            </a:r>
            <a:r>
              <a:rPr lang="de-AT" dirty="0" err="1" smtClean="0"/>
              <a:t>doesn‘t</a:t>
            </a:r>
            <a:r>
              <a:rPr lang="de-AT" dirty="0" smtClean="0"/>
              <a:t> matter </a:t>
            </a:r>
            <a:r>
              <a:rPr lang="de-AT" dirty="0" err="1" smtClean="0"/>
              <a:t>how</a:t>
            </a:r>
            <a:r>
              <a:rPr lang="de-AT" dirty="0" smtClean="0"/>
              <a:t> </a:t>
            </a:r>
            <a:r>
              <a:rPr lang="de-AT" dirty="0" err="1" smtClean="0"/>
              <a:t>beautiful</a:t>
            </a:r>
            <a:r>
              <a:rPr lang="de-AT" dirty="0" smtClean="0"/>
              <a:t> </a:t>
            </a:r>
            <a:r>
              <a:rPr lang="de-AT" dirty="0" err="1" smtClean="0"/>
              <a:t>your</a:t>
            </a:r>
            <a:r>
              <a:rPr lang="de-AT" dirty="0" smtClean="0"/>
              <a:t> </a:t>
            </a:r>
            <a:r>
              <a:rPr lang="de-AT" dirty="0" err="1" smtClean="0"/>
              <a:t>theory</a:t>
            </a:r>
            <a:r>
              <a:rPr lang="de-AT" dirty="0" smtClean="0"/>
              <a:t> </a:t>
            </a:r>
            <a:r>
              <a:rPr lang="de-AT" dirty="0" err="1" smtClean="0"/>
              <a:t>is</a:t>
            </a:r>
            <a:r>
              <a:rPr lang="de-AT" dirty="0" smtClean="0"/>
              <a:t>, </a:t>
            </a:r>
            <a:r>
              <a:rPr lang="de-AT" dirty="0" err="1" smtClean="0"/>
              <a:t>it</a:t>
            </a:r>
            <a:r>
              <a:rPr lang="de-AT" dirty="0" smtClean="0"/>
              <a:t> </a:t>
            </a:r>
            <a:r>
              <a:rPr lang="de-AT" dirty="0" err="1" smtClean="0"/>
              <a:t>doesn‘t</a:t>
            </a:r>
            <a:r>
              <a:rPr lang="de-AT" dirty="0" smtClean="0"/>
              <a:t> matter </a:t>
            </a:r>
            <a:r>
              <a:rPr lang="de-AT" dirty="0" err="1" smtClean="0"/>
              <a:t>how</a:t>
            </a:r>
            <a:r>
              <a:rPr lang="de-AT" dirty="0" smtClean="0"/>
              <a:t> smart </a:t>
            </a:r>
            <a:r>
              <a:rPr lang="de-AT" dirty="0" err="1" smtClean="0"/>
              <a:t>you</a:t>
            </a:r>
            <a:r>
              <a:rPr lang="de-AT" dirty="0" smtClean="0"/>
              <a:t> </a:t>
            </a:r>
            <a:r>
              <a:rPr lang="de-AT" dirty="0" err="1" smtClean="0"/>
              <a:t>are</a:t>
            </a:r>
            <a:r>
              <a:rPr lang="de-AT" dirty="0" smtClean="0"/>
              <a:t>. </a:t>
            </a:r>
            <a:r>
              <a:rPr lang="de-AT" dirty="0" err="1" smtClean="0"/>
              <a:t>If</a:t>
            </a:r>
            <a:r>
              <a:rPr lang="de-AT" dirty="0" smtClean="0"/>
              <a:t> </a:t>
            </a:r>
            <a:r>
              <a:rPr lang="de-AT" dirty="0" err="1" smtClean="0"/>
              <a:t>it</a:t>
            </a:r>
            <a:r>
              <a:rPr lang="de-AT" dirty="0" smtClean="0"/>
              <a:t> </a:t>
            </a:r>
            <a:r>
              <a:rPr lang="de-AT" dirty="0" err="1" smtClean="0"/>
              <a:t>doesn‘t</a:t>
            </a:r>
            <a:r>
              <a:rPr lang="de-AT" dirty="0" smtClean="0"/>
              <a:t> </a:t>
            </a:r>
            <a:r>
              <a:rPr lang="de-AT" dirty="0" err="1" smtClean="0"/>
              <a:t>agree</a:t>
            </a:r>
            <a:r>
              <a:rPr lang="de-AT" dirty="0" smtClean="0"/>
              <a:t> </a:t>
            </a:r>
            <a:r>
              <a:rPr lang="de-AT" dirty="0" err="1" smtClean="0"/>
              <a:t>with</a:t>
            </a:r>
            <a:r>
              <a:rPr lang="de-AT" dirty="0" smtClean="0"/>
              <a:t> </a:t>
            </a:r>
            <a:r>
              <a:rPr lang="de-AT" dirty="0" err="1" smtClean="0"/>
              <a:t>experiment</a:t>
            </a:r>
            <a:r>
              <a:rPr lang="de-AT" dirty="0" smtClean="0"/>
              <a:t>, </a:t>
            </a:r>
            <a:r>
              <a:rPr lang="de-AT" dirty="0" err="1" smtClean="0"/>
              <a:t>it‘s</a:t>
            </a:r>
            <a:r>
              <a:rPr lang="de-AT" dirty="0" smtClean="0"/>
              <a:t> </a:t>
            </a:r>
            <a:r>
              <a:rPr lang="de-AT" dirty="0" err="1" smtClean="0"/>
              <a:t>wrong</a:t>
            </a:r>
            <a:r>
              <a:rPr lang="de-AT" dirty="0" smtClean="0"/>
              <a:t>. </a:t>
            </a:r>
            <a:r>
              <a:rPr lang="de-AT" dirty="0" err="1" smtClean="0"/>
              <a:t>That‘s</a:t>
            </a:r>
            <a:r>
              <a:rPr lang="de-AT" dirty="0" smtClean="0"/>
              <a:t> all </a:t>
            </a:r>
            <a:r>
              <a:rPr lang="de-AT" dirty="0" err="1" smtClean="0"/>
              <a:t>there</a:t>
            </a:r>
            <a:r>
              <a:rPr lang="de-AT" dirty="0" smtClean="0"/>
              <a:t> </a:t>
            </a:r>
            <a:r>
              <a:rPr lang="de-AT" dirty="0" err="1" smtClean="0"/>
              <a:t>is</a:t>
            </a:r>
            <a:r>
              <a:rPr lang="de-AT" dirty="0" smtClean="0"/>
              <a:t> </a:t>
            </a:r>
            <a:r>
              <a:rPr lang="de-AT" dirty="0" err="1" smtClean="0"/>
              <a:t>to</a:t>
            </a:r>
            <a:r>
              <a:rPr lang="de-AT" dirty="0" smtClean="0"/>
              <a:t> it. </a:t>
            </a:r>
          </a:p>
          <a:p>
            <a:pPr marL="0" indent="0">
              <a:buNone/>
            </a:pPr>
            <a:r>
              <a:rPr lang="de-AT" dirty="0" smtClean="0"/>
              <a:t>Richard P. Feynman</a:t>
            </a:r>
          </a:p>
          <a:p>
            <a:pPr marL="0" indent="0">
              <a:buNone/>
            </a:pPr>
            <a:endParaRPr lang="de-AT" dirty="0" smtClean="0"/>
          </a:p>
          <a:p>
            <a:pPr marL="0" indent="0">
              <a:buNone/>
            </a:pPr>
            <a:r>
              <a:rPr lang="en-US" dirty="0"/>
              <a:t>Knowledge continues to evolve – and we do not know yet what we will know in the future </a:t>
            </a:r>
            <a:endParaRPr lang="en-US" dirty="0" smtClean="0"/>
          </a:p>
          <a:p>
            <a:pPr marL="0" indent="0">
              <a:buNone/>
            </a:pPr>
            <a:r>
              <a:rPr lang="en-US" dirty="0" smtClean="0"/>
              <a:t>Sir </a:t>
            </a:r>
            <a:r>
              <a:rPr lang="en-US" dirty="0"/>
              <a:t>Karl </a:t>
            </a:r>
            <a:r>
              <a:rPr lang="en-US" dirty="0" smtClean="0"/>
              <a:t>Popper</a:t>
            </a:r>
            <a:endParaRPr lang="en-US" dirty="0"/>
          </a:p>
        </p:txBody>
      </p:sp>
    </p:spTree>
    <p:extLst>
      <p:ext uri="{BB962C8B-B14F-4D97-AF65-F5344CB8AC3E}">
        <p14:creationId xmlns:p14="http://schemas.microsoft.com/office/powerpoint/2010/main" val="3266626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Craving</a:t>
            </a:r>
            <a:r>
              <a:rPr lang="de-AT" dirty="0" smtClean="0"/>
              <a:t> </a:t>
            </a:r>
            <a:r>
              <a:rPr lang="de-AT" dirty="0" err="1" smtClean="0"/>
              <a:t>for</a:t>
            </a:r>
            <a:r>
              <a:rPr lang="de-AT" dirty="0" smtClean="0"/>
              <a:t> </a:t>
            </a:r>
            <a:r>
              <a:rPr lang="de-AT" dirty="0" err="1" smtClean="0"/>
              <a:t>certainty</a:t>
            </a:r>
            <a:endParaRPr lang="de-AT" dirty="0"/>
          </a:p>
        </p:txBody>
      </p:sp>
      <p:sp>
        <p:nvSpPr>
          <p:cNvPr id="3" name="Inhaltsplatzhalter 2"/>
          <p:cNvSpPr>
            <a:spLocks noGrp="1"/>
          </p:cNvSpPr>
          <p:nvPr>
            <p:ph idx="1"/>
          </p:nvPr>
        </p:nvSpPr>
        <p:spPr/>
        <p:txBody>
          <a:bodyPr/>
          <a:lstStyle/>
          <a:p>
            <a:endParaRPr lang="en-US" dirty="0" smtClean="0"/>
          </a:p>
          <a:p>
            <a:pPr>
              <a:buFont typeface="Wingdings" pitchFamily="2" charset="2"/>
              <a:buChar char="Ø"/>
            </a:pPr>
            <a:r>
              <a:rPr lang="en-US" dirty="0" smtClean="0"/>
              <a:t>Prophesies and predictions</a:t>
            </a:r>
          </a:p>
          <a:p>
            <a:pPr>
              <a:buFont typeface="Wingdings" pitchFamily="2" charset="2"/>
              <a:buChar char="Ø"/>
            </a:pPr>
            <a:r>
              <a:rPr lang="en-US" dirty="0" smtClean="0"/>
              <a:t>Long waves; cycles of boost and bust</a:t>
            </a:r>
          </a:p>
          <a:p>
            <a:pPr>
              <a:buFont typeface="Wingdings" pitchFamily="2" charset="2"/>
              <a:buChar char="Ø"/>
            </a:pPr>
            <a:r>
              <a:rPr lang="en-US" dirty="0" smtClean="0"/>
              <a:t>Unintended consequences of intentional human action</a:t>
            </a:r>
          </a:p>
          <a:p>
            <a:pPr>
              <a:buFont typeface="Wingdings" pitchFamily="2" charset="2"/>
              <a:buChar char="Ø"/>
            </a:pPr>
            <a:r>
              <a:rPr lang="en-US" dirty="0" smtClean="0"/>
              <a:t>Change not only of society, but of knowledge about it and nature</a:t>
            </a:r>
          </a:p>
          <a:p>
            <a:endParaRPr lang="de-AT" dirty="0"/>
          </a:p>
        </p:txBody>
      </p:sp>
    </p:spTree>
    <p:extLst>
      <p:ext uri="{BB962C8B-B14F-4D97-AF65-F5344CB8AC3E}">
        <p14:creationId xmlns:p14="http://schemas.microsoft.com/office/powerpoint/2010/main" val="1657297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Changing</a:t>
            </a:r>
            <a:r>
              <a:rPr lang="de-AT" dirty="0" smtClean="0"/>
              <a:t> </a:t>
            </a:r>
            <a:r>
              <a:rPr lang="de-AT" dirty="0" err="1" smtClean="0"/>
              <a:t>profiles</a:t>
            </a:r>
            <a:r>
              <a:rPr lang="de-AT" dirty="0" smtClean="0"/>
              <a:t> </a:t>
            </a:r>
            <a:r>
              <a:rPr lang="de-AT" dirty="0" err="1" smtClean="0"/>
              <a:t>of</a:t>
            </a:r>
            <a:r>
              <a:rPr lang="de-AT" dirty="0" smtClean="0"/>
              <a:t> </a:t>
            </a:r>
            <a:r>
              <a:rPr lang="de-AT" dirty="0" err="1" smtClean="0"/>
              <a:t>fear</a:t>
            </a:r>
            <a:endParaRPr lang="de-AT" dirty="0"/>
          </a:p>
        </p:txBody>
      </p:sp>
      <p:sp>
        <p:nvSpPr>
          <p:cNvPr id="3" name="Inhaltsplatzhalter 2"/>
          <p:cNvSpPr>
            <a:spLocks noGrp="1"/>
          </p:cNvSpPr>
          <p:nvPr>
            <p:ph idx="1"/>
          </p:nvPr>
        </p:nvSpPr>
        <p:spPr/>
        <p:txBody>
          <a:bodyPr>
            <a:normAutofit/>
          </a:bodyPr>
          <a:lstStyle/>
          <a:p>
            <a:pPr>
              <a:buFont typeface="Wingdings" pitchFamily="2" charset="2"/>
              <a:buChar char="Ø"/>
            </a:pPr>
            <a:r>
              <a:rPr lang="de-AT" dirty="0" smtClean="0"/>
              <a:t>J.Delumaux, Les </a:t>
            </a:r>
            <a:r>
              <a:rPr lang="de-AT" dirty="0" err="1" smtClean="0"/>
              <a:t>peurs</a:t>
            </a:r>
            <a:r>
              <a:rPr lang="de-AT" dirty="0" smtClean="0"/>
              <a:t> </a:t>
            </a:r>
            <a:r>
              <a:rPr lang="de-AT" dirty="0" err="1" smtClean="0"/>
              <a:t>aux</a:t>
            </a:r>
            <a:r>
              <a:rPr lang="de-AT" dirty="0" smtClean="0"/>
              <a:t> </a:t>
            </a:r>
            <a:r>
              <a:rPr lang="de-AT" dirty="0" err="1" smtClean="0"/>
              <a:t>moyen</a:t>
            </a:r>
            <a:r>
              <a:rPr lang="de-AT" dirty="0" smtClean="0"/>
              <a:t> </a:t>
            </a:r>
            <a:r>
              <a:rPr lang="de-AT" dirty="0" err="1" smtClean="0"/>
              <a:t>age</a:t>
            </a:r>
            <a:endParaRPr lang="de-AT" dirty="0" smtClean="0"/>
          </a:p>
          <a:p>
            <a:pPr>
              <a:buFont typeface="Wingdings" pitchFamily="2" charset="2"/>
              <a:buChar char="Ø"/>
            </a:pPr>
            <a:r>
              <a:rPr lang="de-AT" dirty="0" smtClean="0"/>
              <a:t>B. Tuchman, A </a:t>
            </a:r>
            <a:r>
              <a:rPr lang="de-AT" dirty="0" err="1" smtClean="0"/>
              <a:t>Distant</a:t>
            </a:r>
            <a:r>
              <a:rPr lang="de-AT" dirty="0" smtClean="0"/>
              <a:t> </a:t>
            </a:r>
            <a:r>
              <a:rPr lang="de-AT" dirty="0" err="1" smtClean="0"/>
              <a:t>Mirror</a:t>
            </a:r>
            <a:r>
              <a:rPr lang="de-AT" dirty="0" smtClean="0"/>
              <a:t>: The </a:t>
            </a:r>
            <a:r>
              <a:rPr lang="de-AT" dirty="0" err="1" smtClean="0"/>
              <a:t>Calamitous</a:t>
            </a:r>
            <a:r>
              <a:rPr lang="de-AT" dirty="0" smtClean="0"/>
              <a:t> 14th Century (1978)</a:t>
            </a:r>
          </a:p>
          <a:p>
            <a:pPr>
              <a:buFont typeface="Wingdings" pitchFamily="2" charset="2"/>
              <a:buChar char="Ø"/>
            </a:pPr>
            <a:r>
              <a:rPr lang="de-AT" dirty="0" smtClean="0"/>
              <a:t>K. Thomas, Religion </a:t>
            </a:r>
            <a:r>
              <a:rPr lang="de-AT" dirty="0" err="1" smtClean="0"/>
              <a:t>and</a:t>
            </a:r>
            <a:r>
              <a:rPr lang="de-AT" dirty="0" smtClean="0"/>
              <a:t> </a:t>
            </a:r>
            <a:r>
              <a:rPr lang="de-AT" dirty="0" err="1" smtClean="0"/>
              <a:t>the</a:t>
            </a:r>
            <a:r>
              <a:rPr lang="de-AT" dirty="0" smtClean="0"/>
              <a:t> </a:t>
            </a:r>
            <a:r>
              <a:rPr lang="de-AT" dirty="0" err="1" smtClean="0"/>
              <a:t>Decline</a:t>
            </a:r>
            <a:r>
              <a:rPr lang="de-AT" dirty="0" smtClean="0"/>
              <a:t> </a:t>
            </a:r>
            <a:r>
              <a:rPr lang="de-AT" dirty="0" err="1" smtClean="0"/>
              <a:t>of</a:t>
            </a:r>
            <a:r>
              <a:rPr lang="de-AT" dirty="0" smtClean="0"/>
              <a:t> Magic (1971)</a:t>
            </a:r>
          </a:p>
          <a:p>
            <a:pPr>
              <a:buFont typeface="Wingdings" pitchFamily="2" charset="2"/>
              <a:buChar char="Ø"/>
            </a:pPr>
            <a:endParaRPr lang="de-AT" dirty="0" smtClean="0"/>
          </a:p>
          <a:p>
            <a:pPr>
              <a:buFont typeface="Wingdings" pitchFamily="2" charset="2"/>
              <a:buChar char="Ø"/>
            </a:pPr>
            <a:r>
              <a:rPr lang="de-AT" dirty="0" smtClean="0"/>
              <a:t>Today: </a:t>
            </a:r>
            <a:r>
              <a:rPr lang="de-AT" dirty="0" err="1" smtClean="0"/>
              <a:t>fear</a:t>
            </a:r>
            <a:r>
              <a:rPr lang="de-AT" dirty="0" smtClean="0"/>
              <a:t> </a:t>
            </a:r>
            <a:r>
              <a:rPr lang="de-AT" dirty="0" err="1" smtClean="0"/>
              <a:t>of</a:t>
            </a:r>
            <a:r>
              <a:rPr lang="de-AT" dirty="0" smtClean="0"/>
              <a:t> </a:t>
            </a:r>
            <a:r>
              <a:rPr lang="de-AT" dirty="0" err="1" smtClean="0"/>
              <a:t>terrorism</a:t>
            </a:r>
            <a:r>
              <a:rPr lang="de-AT" dirty="0" smtClean="0"/>
              <a:t>, </a:t>
            </a:r>
            <a:r>
              <a:rPr lang="de-AT" dirty="0" err="1" smtClean="0"/>
              <a:t>financial</a:t>
            </a:r>
            <a:r>
              <a:rPr lang="de-AT" dirty="0" smtClean="0"/>
              <a:t> </a:t>
            </a:r>
            <a:r>
              <a:rPr lang="de-AT" dirty="0" err="1" smtClean="0"/>
              <a:t>instability</a:t>
            </a:r>
            <a:r>
              <a:rPr lang="de-AT" dirty="0" smtClean="0"/>
              <a:t>, </a:t>
            </a:r>
            <a:r>
              <a:rPr lang="de-AT" dirty="0" err="1" smtClean="0"/>
              <a:t>climate</a:t>
            </a:r>
            <a:r>
              <a:rPr lang="de-AT" dirty="0" smtClean="0"/>
              <a:t> </a:t>
            </a:r>
            <a:r>
              <a:rPr lang="de-AT" dirty="0" err="1" smtClean="0"/>
              <a:t>change</a:t>
            </a:r>
            <a:r>
              <a:rPr lang="de-AT" dirty="0" smtClean="0"/>
              <a:t>, </a:t>
            </a:r>
            <a:r>
              <a:rPr lang="de-AT" dirty="0" err="1" smtClean="0"/>
              <a:t>surveillance</a:t>
            </a:r>
            <a:r>
              <a:rPr lang="de-AT" dirty="0" smtClean="0"/>
              <a:t>...</a:t>
            </a:r>
          </a:p>
          <a:p>
            <a:endParaRPr lang="de-AT" dirty="0"/>
          </a:p>
        </p:txBody>
      </p:sp>
    </p:spTree>
    <p:extLst>
      <p:ext uri="{BB962C8B-B14F-4D97-AF65-F5344CB8AC3E}">
        <p14:creationId xmlns:p14="http://schemas.microsoft.com/office/powerpoint/2010/main" val="722464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The future is no longer what it used to be</a:t>
            </a:r>
            <a:endParaRPr lang="de-AT" dirty="0"/>
          </a:p>
        </p:txBody>
      </p:sp>
      <p:sp>
        <p:nvSpPr>
          <p:cNvPr id="3" name="Inhaltsplatzhalter 2"/>
          <p:cNvSpPr>
            <a:spLocks noGrp="1"/>
          </p:cNvSpPr>
          <p:nvPr>
            <p:ph idx="1"/>
          </p:nvPr>
        </p:nvSpPr>
        <p:spPr/>
        <p:txBody>
          <a:bodyPr>
            <a:normAutofit lnSpcReduction="10000"/>
          </a:bodyPr>
          <a:lstStyle/>
          <a:p>
            <a:pPr>
              <a:buFont typeface="Wingdings" pitchFamily="2" charset="2"/>
              <a:buChar char="Ø"/>
            </a:pPr>
            <a:r>
              <a:rPr lang="en-US" dirty="0" smtClean="0"/>
              <a:t>Divergence between experience and expectations – opening the horizon towards the future (</a:t>
            </a:r>
            <a:r>
              <a:rPr lang="en-US" baseline="-10000" dirty="0" smtClean="0"/>
              <a:t>~</a:t>
            </a:r>
            <a:r>
              <a:rPr lang="en-US" dirty="0" smtClean="0"/>
              <a:t>1750 R. </a:t>
            </a:r>
            <a:r>
              <a:rPr lang="en-US" dirty="0" err="1" smtClean="0"/>
              <a:t>Koselleck</a:t>
            </a:r>
            <a:r>
              <a:rPr lang="en-US" dirty="0" smtClean="0"/>
              <a:t>)</a:t>
            </a:r>
          </a:p>
          <a:p>
            <a:pPr>
              <a:buFont typeface="Wingdings" pitchFamily="2" charset="2"/>
              <a:buChar char="Ø"/>
            </a:pPr>
            <a:r>
              <a:rPr lang="en-US" dirty="0" smtClean="0"/>
              <a:t>Stabilized by belief in progress, although not yet substantial deliveries </a:t>
            </a:r>
          </a:p>
          <a:p>
            <a:pPr>
              <a:buFont typeface="Wingdings" pitchFamily="2" charset="2"/>
              <a:buChar char="Ø"/>
            </a:pPr>
            <a:r>
              <a:rPr lang="en-US" dirty="0" smtClean="0"/>
              <a:t>The Enlightened Economy, An Economic History of Britain, 1700-1850 (</a:t>
            </a:r>
            <a:r>
              <a:rPr lang="en-US" dirty="0" err="1" smtClean="0"/>
              <a:t>J.Mokyr</a:t>
            </a:r>
            <a:r>
              <a:rPr lang="en-US" dirty="0" smtClean="0"/>
              <a:t>) ideology, knowledge, technology, and institutions in economic change</a:t>
            </a:r>
          </a:p>
          <a:p>
            <a:endParaRPr lang="de-AT" dirty="0"/>
          </a:p>
        </p:txBody>
      </p:sp>
    </p:spTree>
    <p:extLst>
      <p:ext uri="{BB962C8B-B14F-4D97-AF65-F5344CB8AC3E}">
        <p14:creationId xmlns:p14="http://schemas.microsoft.com/office/powerpoint/2010/main" val="4106051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The future becomes fragile and plural</a:t>
            </a:r>
            <a:endParaRPr lang="de-AT" dirty="0"/>
          </a:p>
        </p:txBody>
      </p:sp>
      <p:sp>
        <p:nvSpPr>
          <p:cNvPr id="3" name="Inhaltsplatzhalter 2"/>
          <p:cNvSpPr>
            <a:spLocks noGrp="1"/>
          </p:cNvSpPr>
          <p:nvPr>
            <p:ph idx="1"/>
          </p:nvPr>
        </p:nvSpPr>
        <p:spPr/>
        <p:txBody>
          <a:bodyPr>
            <a:normAutofit lnSpcReduction="10000"/>
          </a:bodyPr>
          <a:lstStyle/>
          <a:p>
            <a:pPr>
              <a:buFont typeface="Wingdings" pitchFamily="2" charset="2"/>
              <a:buChar char="Ø"/>
            </a:pPr>
            <a:r>
              <a:rPr lang="en-US" dirty="0" smtClean="0"/>
              <a:t>Limits to Growth (1972): catastrophic but certain, unless change of regime</a:t>
            </a:r>
          </a:p>
          <a:p>
            <a:pPr>
              <a:buFont typeface="Wingdings" pitchFamily="2" charset="2"/>
              <a:buChar char="Ø"/>
            </a:pPr>
            <a:r>
              <a:rPr lang="en-US" dirty="0" smtClean="0"/>
              <a:t>Future(s) fragile, volatile, shrinking</a:t>
            </a:r>
          </a:p>
          <a:p>
            <a:pPr>
              <a:buFont typeface="Wingdings" pitchFamily="2" charset="2"/>
              <a:buChar char="Ø"/>
            </a:pPr>
            <a:r>
              <a:rPr lang="en-US" dirty="0" smtClean="0"/>
              <a:t>Extended present </a:t>
            </a:r>
            <a:r>
              <a:rPr lang="en-US" dirty="0"/>
              <a:t>: </a:t>
            </a:r>
            <a:r>
              <a:rPr lang="en-US" dirty="0" smtClean="0"/>
              <a:t>overwhelms and absorbs, crisis a perpetuated turning point</a:t>
            </a:r>
          </a:p>
          <a:p>
            <a:pPr>
              <a:buFont typeface="Wingdings" pitchFamily="2" charset="2"/>
              <a:buChar char="Ø"/>
            </a:pPr>
            <a:r>
              <a:rPr lang="en-US" dirty="0" smtClean="0"/>
              <a:t>MMPI (since 1940): increase in emotional distress, restlessness, dissatisfaction </a:t>
            </a:r>
          </a:p>
          <a:p>
            <a:pPr>
              <a:buFont typeface="Wingdings" pitchFamily="2" charset="2"/>
              <a:buChar char="Ø"/>
            </a:pPr>
            <a:r>
              <a:rPr lang="en-US" dirty="0" smtClean="0"/>
              <a:t>Decrease of sense of control; shift of locus of control from internal to external</a:t>
            </a:r>
          </a:p>
          <a:p>
            <a:endParaRPr lang="de-AT" dirty="0"/>
          </a:p>
        </p:txBody>
      </p:sp>
    </p:spTree>
    <p:extLst>
      <p:ext uri="{BB962C8B-B14F-4D97-AF65-F5344CB8AC3E}">
        <p14:creationId xmlns:p14="http://schemas.microsoft.com/office/powerpoint/2010/main" val="3599405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Risk is not danger </a:t>
            </a:r>
            <a:br>
              <a:rPr lang="en-US" dirty="0" smtClean="0"/>
            </a:br>
            <a:r>
              <a:rPr lang="en-US" sz="3100" dirty="0" smtClean="0"/>
              <a:t>(after F. Knight, 1921)</a:t>
            </a:r>
            <a:endParaRPr lang="de-AT" sz="3100" dirty="0"/>
          </a:p>
        </p:txBody>
      </p:sp>
      <p:sp>
        <p:nvSpPr>
          <p:cNvPr id="3" name="Inhaltsplatzhalter 2"/>
          <p:cNvSpPr>
            <a:spLocks noGrp="1"/>
          </p:cNvSpPr>
          <p:nvPr>
            <p:ph idx="1"/>
          </p:nvPr>
        </p:nvSpPr>
        <p:spPr/>
        <p:txBody>
          <a:bodyPr>
            <a:normAutofit fontScale="92500"/>
          </a:bodyPr>
          <a:lstStyle/>
          <a:p>
            <a:pPr lvl="0">
              <a:buFont typeface="Wingdings" pitchFamily="2" charset="2"/>
              <a:buChar char="Ø"/>
            </a:pPr>
            <a:r>
              <a:rPr lang="en-US" dirty="0"/>
              <a:t>Danger: (involuntary) exposure to likely harmful temporal-spatial circumstances; incalculable (unknown probability distribution)</a:t>
            </a:r>
            <a:endParaRPr lang="de-AT" dirty="0"/>
          </a:p>
          <a:p>
            <a:pPr lvl="0">
              <a:buFont typeface="Wingdings" pitchFamily="2" charset="2"/>
              <a:buChar char="Ø"/>
            </a:pPr>
            <a:r>
              <a:rPr lang="en-US" dirty="0"/>
              <a:t>Risk: adverse </a:t>
            </a:r>
            <a:r>
              <a:rPr lang="en-US" i="1" dirty="0"/>
              <a:t>or </a:t>
            </a:r>
            <a:r>
              <a:rPr lang="en-US" dirty="0"/>
              <a:t> advantageous outcome; calculable (known probability distribution)</a:t>
            </a:r>
            <a:endParaRPr lang="de-AT" dirty="0"/>
          </a:p>
          <a:p>
            <a:pPr lvl="0">
              <a:buFont typeface="Wingdings" pitchFamily="2" charset="2"/>
              <a:buChar char="Ø"/>
            </a:pPr>
            <a:r>
              <a:rPr lang="en-US" dirty="0"/>
              <a:t>Taking risks: emancipation from fate; discovery of shaping one’s destiny; betting on outcome</a:t>
            </a:r>
            <a:endParaRPr lang="de-AT" dirty="0"/>
          </a:p>
          <a:p>
            <a:pPr lvl="0">
              <a:buFont typeface="Wingdings" pitchFamily="2" charset="2"/>
              <a:buChar char="Ø"/>
            </a:pPr>
            <a:r>
              <a:rPr lang="en-US" dirty="0"/>
              <a:t>Risk Society (</a:t>
            </a:r>
            <a:r>
              <a:rPr lang="en-US" dirty="0" err="1"/>
              <a:t>U.Beck</a:t>
            </a:r>
            <a:r>
              <a:rPr lang="en-US" dirty="0"/>
              <a:t>) </a:t>
            </a:r>
            <a:r>
              <a:rPr lang="en-US" dirty="0" smtClean="0"/>
              <a:t>converts technological </a:t>
            </a:r>
            <a:r>
              <a:rPr lang="en-US" dirty="0"/>
              <a:t>risks </a:t>
            </a:r>
            <a:r>
              <a:rPr lang="en-US" dirty="0" smtClean="0"/>
              <a:t> </a:t>
            </a:r>
            <a:r>
              <a:rPr lang="en-US" dirty="0"/>
              <a:t>into danger</a:t>
            </a:r>
            <a:endParaRPr lang="de-AT" dirty="0"/>
          </a:p>
          <a:p>
            <a:endParaRPr lang="de-AT" dirty="0"/>
          </a:p>
        </p:txBody>
      </p:sp>
    </p:spTree>
    <p:extLst>
      <p:ext uri="{BB962C8B-B14F-4D97-AF65-F5344CB8AC3E}">
        <p14:creationId xmlns:p14="http://schemas.microsoft.com/office/powerpoint/2010/main" val="1713654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a:p>
        </p:txBody>
      </p:sp>
      <p:sp>
        <p:nvSpPr>
          <p:cNvPr id="3" name="Inhaltsplatzhalter 2"/>
          <p:cNvSpPr>
            <a:spLocks noGrp="1"/>
          </p:cNvSpPr>
          <p:nvPr>
            <p:ph idx="1"/>
          </p:nvPr>
        </p:nvSpPr>
        <p:spPr/>
        <p:txBody>
          <a:bodyPr/>
          <a:lstStyle/>
          <a:p>
            <a:pPr marL="571500" indent="-571500">
              <a:buFont typeface="+mj-lt"/>
              <a:buAutoNum type="romanUcPeriod"/>
            </a:pPr>
            <a:r>
              <a:rPr lang="en-US" dirty="0">
                <a:solidFill>
                  <a:schemeClr val="bg1">
                    <a:lumMod val="75000"/>
                  </a:schemeClr>
                </a:solidFill>
              </a:rPr>
              <a:t>Between fear and confidence</a:t>
            </a:r>
          </a:p>
          <a:p>
            <a:pPr marL="571500" indent="-571500">
              <a:buFont typeface="+mj-lt"/>
              <a:buAutoNum type="romanUcPeriod"/>
            </a:pPr>
            <a:r>
              <a:rPr lang="en-US" b="1" dirty="0"/>
              <a:t>What is a promise and what does it do </a:t>
            </a:r>
          </a:p>
          <a:p>
            <a:pPr marL="571500" indent="-571500">
              <a:buFont typeface="+mj-lt"/>
              <a:buAutoNum type="romanUcPeriod"/>
            </a:pPr>
            <a:r>
              <a:rPr lang="en-US" dirty="0">
                <a:solidFill>
                  <a:schemeClr val="bg1">
                    <a:lumMod val="75000"/>
                  </a:schemeClr>
                </a:solidFill>
              </a:rPr>
              <a:t>Policy – options and impact</a:t>
            </a:r>
          </a:p>
          <a:p>
            <a:pPr marL="571500" indent="-571500">
              <a:buFont typeface="+mj-lt"/>
              <a:buAutoNum type="romanUcPeriod"/>
            </a:pPr>
            <a:r>
              <a:rPr lang="en-US" dirty="0">
                <a:solidFill>
                  <a:schemeClr val="bg1">
                    <a:lumMod val="75000"/>
                  </a:schemeClr>
                </a:solidFill>
              </a:rPr>
              <a:t>Publics and collective imaginaries </a:t>
            </a:r>
          </a:p>
          <a:p>
            <a:pPr marL="571500" indent="-571500">
              <a:buFont typeface="+mj-lt"/>
              <a:buAutoNum type="romanUcPeriod"/>
            </a:pPr>
            <a:r>
              <a:rPr lang="en-US" dirty="0">
                <a:solidFill>
                  <a:schemeClr val="bg1">
                    <a:lumMod val="75000"/>
                  </a:schemeClr>
                </a:solidFill>
              </a:rPr>
              <a:t>The cunning of uncertainty</a:t>
            </a:r>
          </a:p>
          <a:p>
            <a:endParaRPr lang="de-AT" dirty="0"/>
          </a:p>
        </p:txBody>
      </p:sp>
    </p:spTree>
    <p:extLst>
      <p:ext uri="{BB962C8B-B14F-4D97-AF65-F5344CB8AC3E}">
        <p14:creationId xmlns:p14="http://schemas.microsoft.com/office/powerpoint/2010/main" val="2306329197"/>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1570</Words>
  <Application>Microsoft Office PowerPoint</Application>
  <PresentationFormat>Bildschirmpräsentation (4:3)</PresentationFormat>
  <Paragraphs>190</Paragraphs>
  <Slides>38</Slides>
  <Notes>0</Notes>
  <HiddenSlides>0</HiddenSlides>
  <MMClips>0</MMClips>
  <ScaleCrop>false</ScaleCrop>
  <HeadingPairs>
    <vt:vector size="4" baseType="variant">
      <vt:variant>
        <vt:lpstr>Design</vt:lpstr>
      </vt:variant>
      <vt:variant>
        <vt:i4>1</vt:i4>
      </vt:variant>
      <vt:variant>
        <vt:lpstr>Folientitel</vt:lpstr>
      </vt:variant>
      <vt:variant>
        <vt:i4>38</vt:i4>
      </vt:variant>
    </vt:vector>
  </HeadingPairs>
  <TitlesOfParts>
    <vt:vector size="39" baseType="lpstr">
      <vt:lpstr>Larissa</vt:lpstr>
      <vt:lpstr>S T Lee Lecture Cambridge, 28 November 2013 </vt:lpstr>
      <vt:lpstr>The odds for tomorrow</vt:lpstr>
      <vt:lpstr>PowerPoint-Präsentation</vt:lpstr>
      <vt:lpstr>Craving for certainty</vt:lpstr>
      <vt:lpstr>Changing profiles of fear</vt:lpstr>
      <vt:lpstr>The future is no longer what it used to be</vt:lpstr>
      <vt:lpstr>The future becomes fragile and plural</vt:lpstr>
      <vt:lpstr>Risk is not danger  (after F. Knight, 1921)</vt:lpstr>
      <vt:lpstr>PowerPoint-Präsentation</vt:lpstr>
      <vt:lpstr>What is a promise?</vt:lpstr>
      <vt:lpstr>we have been there before...</vt:lpstr>
      <vt:lpstr>... in the land of genomic promise</vt:lpstr>
      <vt:lpstr> „People want everything. That’s their problem“. Richard Powers, Gain, 1998 </vt:lpstr>
      <vt:lpstr>Promises – some fulfilled, many only partly, others unfulfilled</vt:lpstr>
      <vt:lpstr>What does a promise do?</vt:lpstr>
      <vt:lpstr>PowerPoint-Präsentation</vt:lpstr>
      <vt:lpstr>Policy – mediating the tension between science and democracy</vt:lpstr>
      <vt:lpstr>Policy – what we know, what we would like to know and what we should know</vt:lpstr>
      <vt:lpstr>National policies differ</vt:lpstr>
      <vt:lpstr>The framing of policy: the larger picture </vt:lpstr>
      <vt:lpstr>Assessing future impact</vt:lpstr>
      <vt:lpstr>Assessing future impact, ctd.</vt:lpstr>
      <vt:lpstr>PowerPoint-Präsentation</vt:lpstr>
      <vt:lpstr>The public dimension of science and innovation</vt:lpstr>
      <vt:lpstr>Evidence based policy – questions of legitimacy and authoritativness</vt:lpstr>
      <vt:lpstr>The experience of today’s life world</vt:lpstr>
      <vt:lpstr>Scientific evidence meets life world evidence: an ambivalent mixture</vt:lpstr>
      <vt:lpstr>Encountering people‘s life world</vt:lpstr>
      <vt:lpstr>The changing public image of science</vt:lpstr>
      <vt:lpstr>The public image of science:  tensions and contradictions</vt:lpstr>
      <vt:lpstr>Institutionalized re-assurance </vt:lpstr>
      <vt:lpstr>Institutionalized re-assurance:  the office of CSA</vt:lpstr>
      <vt:lpstr>The role of collective (political) imaginaries</vt:lpstr>
      <vt:lpstr>PowerPoint-Präsentation</vt:lpstr>
      <vt:lpstr>The cunning of uncertainty</vt:lpstr>
      <vt:lpstr>Embracing uncertainty</vt:lpstr>
      <vt:lpstr>The Odds for Tomorrow</vt:lpstr>
      <vt:lpstr>The cunning of uncertainty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 T Lee Lecture Cambridge, 28 November 2013</dc:title>
  <dc:creator>Barbara Blatterer</dc:creator>
  <cp:lastModifiedBy>Barbara Blatterer</cp:lastModifiedBy>
  <cp:revision>44</cp:revision>
  <cp:lastPrinted>2013-12-05T12:32:33Z</cp:lastPrinted>
  <dcterms:created xsi:type="dcterms:W3CDTF">2013-11-18T09:27:15Z</dcterms:created>
  <dcterms:modified xsi:type="dcterms:W3CDTF">2013-12-05T12:33:13Z</dcterms:modified>
</cp:coreProperties>
</file>